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80352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14320" y="2960640"/>
            <a:ext cx="80352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265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143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086120" y="153792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1357920" y="153792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1357920" y="296064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1086120" y="296064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14320" y="296064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814320" y="-63000"/>
            <a:ext cx="803520" cy="592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80352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814320" y="-162360"/>
            <a:ext cx="5257440" cy="869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8143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14320" y="-63000"/>
            <a:ext cx="803520" cy="592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2265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14320" y="2960640"/>
            <a:ext cx="80352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80352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814320" y="2960640"/>
            <a:ext cx="80352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12265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8143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086120" y="153792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357920" y="153792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1357920" y="296064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1086120" y="296064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814320" y="296064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814320" y="-63000"/>
            <a:ext cx="803520" cy="592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80352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80352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814320" y="-162360"/>
            <a:ext cx="5257440" cy="869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8143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2265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14320" y="2960640"/>
            <a:ext cx="80352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80352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14320" y="2960640"/>
            <a:ext cx="80352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12265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8143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1086120" y="153792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1357920" y="153792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1357920" y="296064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1086120" y="296064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814320" y="2960640"/>
            <a:ext cx="25848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814320" y="-162360"/>
            <a:ext cx="5257440" cy="869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8143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226520" y="296064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143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26520" y="1537920"/>
            <a:ext cx="39204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814320" y="2960640"/>
            <a:ext cx="803520" cy="129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7544520" y="657720"/>
            <a:ext cx="1298160" cy="4320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0" y="0"/>
            <a:ext cx="3524040" cy="5142600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10800000" flipH="1">
            <a:off x="3517200" y="15422760"/>
            <a:ext cx="5142600" cy="5142600"/>
          </a:xfrm>
          <a:prstGeom prst="rtTriangle">
            <a:avLst/>
          </a:prstGeom>
          <a:solidFill>
            <a:srgbClr val="C7D3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090080"/>
            <a:ext cx="5887800" cy="2961720"/>
          </a:xfrm>
          <a:prstGeom prst="rect">
            <a:avLst/>
          </a:prstGeom>
          <a:solidFill>
            <a:srgbClr val="3F537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5885640" y="1090440"/>
            <a:ext cx="2961000" cy="2961720"/>
          </a:xfrm>
          <a:prstGeom prst="rtTriangle">
            <a:avLst/>
          </a:prstGeom>
          <a:solidFill>
            <a:srgbClr val="3F537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 rot="10800000">
            <a:off x="3678480" y="4581000"/>
            <a:ext cx="393120" cy="130320"/>
          </a:xfrm>
          <a:prstGeom prst="triangle">
            <a:avLst>
              <a:gd name="adj" fmla="val 32425"/>
            </a:avLst>
          </a:prstGeom>
          <a:solidFill>
            <a:srgbClr val="D26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3977280" y="4278240"/>
            <a:ext cx="5180040" cy="30348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3679920" y="4278240"/>
            <a:ext cx="304200" cy="30348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48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814320" y="1537920"/>
            <a:ext cx="164736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6292800" y="126360"/>
            <a:ext cx="778680" cy="25884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-360"/>
            <a:ext cx="5433120" cy="1326960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5428800" y="-360"/>
            <a:ext cx="1326240" cy="1326960"/>
          </a:xfrm>
          <a:prstGeom prst="rtTriangle">
            <a:avLst/>
          </a:prstGeom>
          <a:solidFill>
            <a:srgbClr val="C7D3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0" y="380520"/>
            <a:ext cx="6302880" cy="771480"/>
          </a:xfrm>
          <a:prstGeom prst="rect">
            <a:avLst/>
          </a:prstGeom>
          <a:solidFill>
            <a:srgbClr val="3F537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5"/>
          <p:cNvSpPr/>
          <p:nvPr/>
        </p:nvSpPr>
        <p:spPr>
          <a:xfrm>
            <a:off x="6300720" y="380520"/>
            <a:ext cx="770760" cy="771480"/>
          </a:xfrm>
          <a:prstGeom prst="rtTriangle">
            <a:avLst/>
          </a:prstGeom>
          <a:solidFill>
            <a:srgbClr val="3F537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6"/>
          <p:cNvSpPr/>
          <p:nvPr/>
        </p:nvSpPr>
        <p:spPr>
          <a:xfrm rot="10800000">
            <a:off x="6948000" y="4949280"/>
            <a:ext cx="393120" cy="130320"/>
          </a:xfrm>
          <a:prstGeom prst="triangle">
            <a:avLst>
              <a:gd name="adj" fmla="val 32425"/>
            </a:avLst>
          </a:prstGeom>
          <a:solidFill>
            <a:srgbClr val="D26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7"/>
          <p:cNvSpPr/>
          <p:nvPr/>
        </p:nvSpPr>
        <p:spPr>
          <a:xfrm>
            <a:off x="7774200" y="4472640"/>
            <a:ext cx="1372320" cy="669600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8"/>
          <p:cNvSpPr/>
          <p:nvPr/>
        </p:nvSpPr>
        <p:spPr>
          <a:xfrm>
            <a:off x="7106040" y="4472640"/>
            <a:ext cx="670680" cy="669600"/>
          </a:xfrm>
          <a:prstGeom prst="rtTriangle">
            <a:avLst/>
          </a:prstGeom>
          <a:solidFill>
            <a:srgbClr val="C7D3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9"/>
          <p:cNvSpPr/>
          <p:nvPr/>
        </p:nvSpPr>
        <p:spPr>
          <a:xfrm>
            <a:off x="7247520" y="4646880"/>
            <a:ext cx="1901520" cy="30348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0"/>
          <p:cNvSpPr/>
          <p:nvPr/>
        </p:nvSpPr>
        <p:spPr>
          <a:xfrm>
            <a:off x="6949440" y="4646880"/>
            <a:ext cx="304200" cy="30348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PlaceHolder 11"/>
          <p:cNvSpPr>
            <a:spLocks noGrp="1"/>
          </p:cNvSpPr>
          <p:nvPr>
            <p:ph type="title"/>
          </p:nvPr>
        </p:nvSpPr>
        <p:spPr>
          <a:xfrm>
            <a:off x="814320" y="-162360"/>
            <a:ext cx="5257440" cy="18748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7" name="PlaceHolder 12"/>
          <p:cNvSpPr>
            <a:spLocks noGrp="1"/>
          </p:cNvSpPr>
          <p:nvPr>
            <p:ph type="body"/>
          </p:nvPr>
        </p:nvSpPr>
        <p:spPr>
          <a:xfrm>
            <a:off x="814320" y="1537920"/>
            <a:ext cx="80352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58" name="PlaceHolder 13"/>
          <p:cNvSpPr>
            <a:spLocks noGrp="1"/>
          </p:cNvSpPr>
          <p:nvPr>
            <p:ph type="body"/>
          </p:nvPr>
        </p:nvSpPr>
        <p:spPr>
          <a:xfrm>
            <a:off x="1658880" y="1537920"/>
            <a:ext cx="803520" cy="272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pPr marL="342720" indent="-342720">
              <a:spcAft>
                <a:spcPts val="1412"/>
              </a:spcAft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742680" lvl="1" indent="-285480">
              <a:spcAft>
                <a:spcPts val="1137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143000" lvl="2" indent="-228600">
              <a:spcAft>
                <a:spcPts val="848"/>
              </a:spcAft>
              <a:buClr>
                <a:srgbClr val="000000"/>
              </a:buClr>
              <a:buFont typeface="Times New Roman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600200" lvl="3" indent="-228600">
              <a:spcAft>
                <a:spcPts val="550"/>
              </a:spcAft>
              <a:buClr>
                <a:srgbClr val="000000"/>
              </a:buClr>
              <a:buFont typeface="Times New Roman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057400" lvl="4" indent="-228600">
              <a:spcAft>
                <a:spcPts val="275"/>
              </a:spcAft>
              <a:buClr>
                <a:srgbClr val="000000"/>
              </a:buClr>
              <a:buFont typeface="Times New Roman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057400" lvl="5" indent="-228600">
              <a:spcAft>
                <a:spcPts val="275"/>
              </a:spcAft>
              <a:buClr>
                <a:srgbClr val="000000"/>
              </a:buClr>
              <a:buFont typeface="Times New Roman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2057400" lvl="6" indent="-228600">
              <a:spcAft>
                <a:spcPts val="275"/>
              </a:spcAft>
              <a:buClr>
                <a:srgbClr val="000000"/>
              </a:buClr>
              <a:buFont typeface="Times New Roman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685800" y="1714680"/>
            <a:ext cx="5366880" cy="171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2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Component C:</a:t>
            </a:r>
            <a:r>
              <a:t/>
            </a:r>
            <a:br/>
            <a:r>
              <a:rPr lang="ru-RU" sz="32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Advanced training of forensic experts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42720" y="0"/>
            <a:ext cx="6353280" cy="8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1400" b="1" strike="noStrike" spc="-1">
                <a:solidFill>
                  <a:srgbClr val="0D1F63"/>
                </a:solidFill>
                <a:latin typeface="Arial"/>
                <a:ea typeface="DejaVu Sans"/>
              </a:rPr>
              <a:t>Justice Sector Institutional Strengthening Project  - Strengthening Forensic Expertise</a:t>
            </a:r>
            <a:r>
              <a:t/>
            </a:r>
            <a:br/>
            <a:r>
              <a:rPr lang="ru-RU" sz="1400" b="1" strike="noStrike" spc="-1">
                <a:solidFill>
                  <a:srgbClr val="0D1F63"/>
                </a:solidFill>
                <a:latin typeface="Arial"/>
                <a:ea typeface="DejaVu Sans"/>
              </a:rPr>
              <a:t>Contract No.KZJSISP/QCBS-06</a:t>
            </a:r>
            <a:r>
              <a:t/>
            </a:r>
            <a:br/>
            <a:endParaRPr lang="ru-RU" sz="14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7488000" y="648000"/>
            <a:ext cx="1440000" cy="93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6" name="Рисунок 1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0000" y="216000"/>
            <a:ext cx="1668600" cy="125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66320" y="360000"/>
            <a:ext cx="61689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Arial Black"/>
                <a:ea typeface="Roboto Condensed"/>
              </a:rPr>
              <a:t>Austability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7617960" y="4636440"/>
            <a:ext cx="1486440" cy="3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r">
              <a:lnSpc>
                <a:spcPct val="100000"/>
              </a:lnSpc>
            </a:pPr>
            <a:fld id="{6737E98F-9CF2-45D9-84AC-53A8CB6B43B8}" type="slidenum">
              <a:rPr lang="ru-RU" sz="1200" b="1" strike="noStrike" spc="-1">
                <a:solidFill>
                  <a:srgbClr val="FFFFFF"/>
                </a:solidFill>
                <a:latin typeface="Roboto Condensed"/>
                <a:ea typeface="Roboto Condensed"/>
              </a:rPr>
              <a:t>10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144000" y="1440000"/>
            <a:ext cx="3815280" cy="1800000"/>
          </a:xfrm>
          <a:prstGeom prst="rect">
            <a:avLst/>
          </a:prstGeom>
          <a:solidFill>
            <a:srgbClr val="B3CDE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"/>
          <p:cNvSpPr/>
          <p:nvPr/>
        </p:nvSpPr>
        <p:spPr>
          <a:xfrm>
            <a:off x="4104000" y="1584000"/>
            <a:ext cx="4896000" cy="1584000"/>
          </a:xfrm>
          <a:prstGeom prst="flowChartAlternateProcess">
            <a:avLst/>
          </a:prstGeom>
          <a:solidFill>
            <a:srgbClr val="01F72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5"/>
          <p:cNvSpPr/>
          <p:nvPr/>
        </p:nvSpPr>
        <p:spPr>
          <a:xfrm>
            <a:off x="4176720" y="1656000"/>
            <a:ext cx="4823280" cy="29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The main activities: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Design and delivery of customised competency and knowledge enhancement programs aligned with the Australian Quality Training Framework 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spcAft>
                <a:spcPts val="196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Setting operational effectiveness benchmarks 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Building operational effectiveness via strategic partnerships and operational support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216000" y="1343880"/>
            <a:ext cx="3568680" cy="175212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Australian consulting company.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provides range of Capacity Building concepts and programs since 1989  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access to over 650 experts from the five eyes countries (Australia, New Zealand, United Kingdom, Unites States and Canada) across various disciplines in the counter terrorism and related transnational crimes.</a:t>
            </a:r>
            <a:endParaRPr lang="ru-RU" sz="1300" b="0" strike="noStrike" spc="-1">
              <a:latin typeface="Arial"/>
              <a:ea typeface="Microsoft YaHei"/>
            </a:endParaRPr>
          </a:p>
        </p:txBody>
      </p:sp>
      <p:pic>
        <p:nvPicPr>
          <p:cNvPr id="291" name="Рисунок 29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04000" y="72000"/>
            <a:ext cx="936000" cy="999720"/>
          </a:xfrm>
          <a:prstGeom prst="rect">
            <a:avLst/>
          </a:prstGeom>
          <a:ln>
            <a:noFill/>
          </a:ln>
        </p:spPr>
      </p:pic>
      <p:pic>
        <p:nvPicPr>
          <p:cNvPr id="292" name="Рисунок 291"/>
          <p:cNvPicPr/>
          <p:nvPr/>
        </p:nvPicPr>
        <p:blipFill>
          <a:blip r:embed="rId3" cstate="print">
            <a:lum bright="-5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59640" y="3384000"/>
            <a:ext cx="2916360" cy="164052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293" name="Рисунок 292"/>
          <p:cNvPicPr/>
          <p:nvPr/>
        </p:nvPicPr>
        <p:blipFill>
          <a:blip r:embed="rId4" cstate="print">
            <a:lum bright="-3000" contras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60" y="3384000"/>
            <a:ext cx="3165840" cy="162252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sp>
        <p:nvSpPr>
          <p:cNvPr id="294" name="CustomShape 7"/>
          <p:cNvSpPr/>
          <p:nvPr/>
        </p:nvSpPr>
        <p:spPr>
          <a:xfrm>
            <a:off x="3600000" y="3744000"/>
            <a:ext cx="1368000" cy="100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marL="12600" algn="ctr"/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Linguistics</a:t>
            </a:r>
          </a:p>
          <a:p>
            <a:pPr algn="ctr"/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14.10.18 – 29.10.</a:t>
            </a: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11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95" name="CustomShape 8"/>
          <p:cNvSpPr/>
          <p:nvPr/>
        </p:nvSpPr>
        <p:spPr>
          <a:xfrm>
            <a:off x="6264000" y="-72000"/>
            <a:ext cx="864000" cy="792000"/>
          </a:xfrm>
          <a:prstGeom prst="flowChartDecision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66320" y="360000"/>
            <a:ext cx="66009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7617960" y="4636440"/>
            <a:ext cx="1486440" cy="3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r">
              <a:lnSpc>
                <a:spcPct val="100000"/>
              </a:lnSpc>
            </a:pPr>
            <a:fld id="{225C5E6A-F350-4EC2-B8FE-FCB64BDF5541}" type="slidenum">
              <a:rPr lang="ru-RU" sz="1200" b="1" strike="noStrike" spc="-1">
                <a:solidFill>
                  <a:srgbClr val="FFFFFF"/>
                </a:solidFill>
                <a:latin typeface="Roboto Condensed"/>
                <a:ea typeface="Roboto Condensed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  <p:graphicFrame>
        <p:nvGraphicFramePr>
          <p:cNvPr id="139" name="Table 3"/>
          <p:cNvGraphicFramePr/>
          <p:nvPr/>
        </p:nvGraphicFramePr>
        <p:xfrm>
          <a:off x="176760" y="3528000"/>
          <a:ext cx="3764520" cy="1698480"/>
        </p:xfrm>
        <a:graphic>
          <a:graphicData uri="http://schemas.openxmlformats.org/drawingml/2006/table">
            <a:tbl>
              <a:tblPr/>
              <a:tblGrid>
                <a:gridCol w="1882440"/>
                <a:gridCol w="1882440"/>
              </a:tblGrid>
              <a:tr h="1698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noFill/>
                  </a:tcPr>
                </a:tc>
              </a:tr>
            </a:tbl>
          </a:graphicData>
        </a:graphic>
      </p:graphicFrame>
      <p:sp>
        <p:nvSpPr>
          <p:cNvPr id="140" name="CustomShape 4"/>
          <p:cNvSpPr/>
          <p:nvPr/>
        </p:nvSpPr>
        <p:spPr>
          <a:xfrm>
            <a:off x="0" y="0"/>
            <a:ext cx="8712000" cy="19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5"/>
          <p:cNvSpPr/>
          <p:nvPr/>
        </p:nvSpPr>
        <p:spPr>
          <a:xfrm>
            <a:off x="471960" y="2884680"/>
            <a:ext cx="7560360" cy="55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9840" rIns="90000" bIns="45000"/>
          <a:lstStyle/>
          <a:p>
            <a:pPr algn="ctr">
              <a:lnSpc>
                <a:spcPct val="93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1175040" y="2880000"/>
            <a:ext cx="6058440" cy="57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3" name="Рисунок 14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26360" y="848520"/>
            <a:ext cx="9285120" cy="3518280"/>
          </a:xfrm>
          <a:prstGeom prst="rect">
            <a:avLst/>
          </a:prstGeom>
          <a:ln>
            <a:noFill/>
          </a:ln>
        </p:spPr>
      </p:pic>
      <p:sp>
        <p:nvSpPr>
          <p:cNvPr id="144" name="CustomShape 7"/>
          <p:cNvSpPr/>
          <p:nvPr/>
        </p:nvSpPr>
        <p:spPr>
          <a:xfrm>
            <a:off x="2520000" y="1008000"/>
            <a:ext cx="1333080" cy="1073160"/>
          </a:xfrm>
          <a:custGeom>
            <a:avLst/>
            <a:gdLst/>
            <a:ahLst/>
            <a:cxnLst/>
            <a:rect l="0" t="0" r="r" b="b"/>
            <a:pathLst>
              <a:path w="3704" h="2982">
                <a:moveTo>
                  <a:pt x="496" y="0"/>
                </a:moveTo>
                <a:cubicBezTo>
                  <a:pt x="248" y="0"/>
                  <a:pt x="0" y="248"/>
                  <a:pt x="0" y="496"/>
                </a:cubicBezTo>
                <a:lnTo>
                  <a:pt x="0" y="2484"/>
                </a:lnTo>
                <a:cubicBezTo>
                  <a:pt x="0" y="2732"/>
                  <a:pt x="248" y="2981"/>
                  <a:pt x="496" y="2981"/>
                </a:cubicBezTo>
                <a:lnTo>
                  <a:pt x="3206" y="2981"/>
                </a:lnTo>
                <a:cubicBezTo>
                  <a:pt x="3454" y="2981"/>
                  <a:pt x="3703" y="2732"/>
                  <a:pt x="3703" y="2484"/>
                </a:cubicBezTo>
                <a:lnTo>
                  <a:pt x="3703" y="496"/>
                </a:lnTo>
                <a:cubicBezTo>
                  <a:pt x="3703" y="248"/>
                  <a:pt x="3454" y="0"/>
                  <a:pt x="3206" y="0"/>
                </a:cubicBezTo>
                <a:lnTo>
                  <a:pt x="496" y="0"/>
                </a:lnTo>
              </a:path>
            </a:pathLst>
          </a:custGeom>
          <a:solidFill>
            <a:srgbClr val="FFF685"/>
          </a:solidFill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8"/>
          <p:cNvSpPr/>
          <p:nvPr/>
        </p:nvSpPr>
        <p:spPr>
          <a:xfrm>
            <a:off x="2592000" y="1069200"/>
            <a:ext cx="1593000" cy="95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720" rIns="90000" bIns="45000"/>
          <a:lstStyle/>
          <a:p>
            <a:pPr>
              <a:lnSpc>
                <a:spcPct val="93000"/>
              </a:lnSpc>
            </a:pPr>
            <a:r>
              <a:rPr lang="ru-RU" sz="1100" b="1" strike="noStrike" spc="-1">
                <a:solidFill>
                  <a:srgbClr val="CE181E"/>
                </a:solidFill>
                <a:latin typeface="Arial"/>
              </a:rPr>
              <a:t>КСL and KFC, UK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- Chemistry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- Drug testing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- DNA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- Toxicology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- Biology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46" name="CustomShape 9"/>
          <p:cNvSpPr/>
          <p:nvPr/>
        </p:nvSpPr>
        <p:spPr>
          <a:xfrm>
            <a:off x="4848840" y="770040"/>
            <a:ext cx="1326240" cy="669960"/>
          </a:xfrm>
          <a:custGeom>
            <a:avLst/>
            <a:gdLst/>
            <a:ahLst/>
            <a:cxnLst/>
            <a:rect l="0" t="0" r="r" b="b"/>
            <a:pathLst>
              <a:path w="3686" h="1863">
                <a:moveTo>
                  <a:pt x="310" y="0"/>
                </a:moveTo>
                <a:cubicBezTo>
                  <a:pt x="155" y="0"/>
                  <a:pt x="0" y="155"/>
                  <a:pt x="0" y="310"/>
                </a:cubicBezTo>
                <a:lnTo>
                  <a:pt x="0" y="1551"/>
                </a:lnTo>
                <a:cubicBezTo>
                  <a:pt x="0" y="1706"/>
                  <a:pt x="155" y="1862"/>
                  <a:pt x="310" y="1862"/>
                </a:cubicBezTo>
                <a:lnTo>
                  <a:pt x="3374" y="1862"/>
                </a:lnTo>
                <a:cubicBezTo>
                  <a:pt x="3529" y="1862"/>
                  <a:pt x="3685" y="1706"/>
                  <a:pt x="3685" y="1551"/>
                </a:cubicBezTo>
                <a:lnTo>
                  <a:pt x="3685" y="310"/>
                </a:lnTo>
                <a:cubicBezTo>
                  <a:pt x="3685" y="155"/>
                  <a:pt x="3529" y="0"/>
                  <a:pt x="3374" y="0"/>
                </a:cubicBezTo>
                <a:lnTo>
                  <a:pt x="310" y="0"/>
                </a:lnTo>
              </a:path>
            </a:pathLst>
          </a:custGeom>
          <a:solidFill>
            <a:srgbClr val="FFF685"/>
          </a:solidFill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0"/>
          <p:cNvSpPr/>
          <p:nvPr/>
        </p:nvSpPr>
        <p:spPr>
          <a:xfrm>
            <a:off x="4848840" y="774360"/>
            <a:ext cx="1491840" cy="509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720" rIns="90000" bIns="45000"/>
          <a:lstStyle/>
          <a:p>
            <a:pPr>
              <a:lnSpc>
                <a:spcPct val="93000"/>
              </a:lnSpc>
            </a:pPr>
            <a:r>
              <a:rPr lang="ru-RU" sz="1100" b="1" strike="noStrike" spc="-1">
                <a:solidFill>
                  <a:srgbClr val="CE181E"/>
                </a:solidFill>
                <a:latin typeface="Arial"/>
              </a:rPr>
              <a:t>Forensic Science Centre, Lithuania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Trace evidence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Hadwriting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48" name="CustomShape 11"/>
          <p:cNvSpPr/>
          <p:nvPr/>
        </p:nvSpPr>
        <p:spPr>
          <a:xfrm>
            <a:off x="6672600" y="1026000"/>
            <a:ext cx="1319400" cy="702000"/>
          </a:xfrm>
          <a:custGeom>
            <a:avLst/>
            <a:gdLst/>
            <a:ahLst/>
            <a:cxnLst/>
            <a:rect l="0" t="0" r="r" b="b"/>
            <a:pathLst>
              <a:path w="3667" h="1952">
                <a:moveTo>
                  <a:pt x="325" y="0"/>
                </a:moveTo>
                <a:cubicBezTo>
                  <a:pt x="162" y="0"/>
                  <a:pt x="0" y="162"/>
                  <a:pt x="0" y="325"/>
                </a:cubicBezTo>
                <a:lnTo>
                  <a:pt x="0" y="1625"/>
                </a:lnTo>
                <a:cubicBezTo>
                  <a:pt x="0" y="1788"/>
                  <a:pt x="162" y="1951"/>
                  <a:pt x="325" y="1951"/>
                </a:cubicBezTo>
                <a:lnTo>
                  <a:pt x="3340" y="1951"/>
                </a:lnTo>
                <a:cubicBezTo>
                  <a:pt x="3503" y="1951"/>
                  <a:pt x="3666" y="1788"/>
                  <a:pt x="3666" y="1625"/>
                </a:cubicBezTo>
                <a:lnTo>
                  <a:pt x="3666" y="325"/>
                </a:lnTo>
                <a:cubicBezTo>
                  <a:pt x="3666" y="162"/>
                  <a:pt x="3503" y="0"/>
                  <a:pt x="3340" y="0"/>
                </a:cubicBezTo>
                <a:lnTo>
                  <a:pt x="325" y="0"/>
                </a:lnTo>
              </a:path>
            </a:pathLst>
          </a:custGeom>
          <a:solidFill>
            <a:srgbClr val="FFF685"/>
          </a:solidFill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12"/>
          <p:cNvSpPr/>
          <p:nvPr/>
        </p:nvSpPr>
        <p:spPr>
          <a:xfrm>
            <a:off x="6672600" y="1031760"/>
            <a:ext cx="1491840" cy="509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720" rIns="90000" bIns="45000"/>
          <a:lstStyle/>
          <a:p>
            <a:pPr>
              <a:lnSpc>
                <a:spcPct val="93000"/>
              </a:lnSpc>
            </a:pPr>
            <a:r>
              <a:rPr lang="ru-RU" sz="1100" b="1" strike="noStrike" spc="-1">
                <a:solidFill>
                  <a:srgbClr val="CE181E"/>
                </a:solidFill>
                <a:latin typeface="Arial"/>
              </a:rPr>
              <a:t>RFCFE, Russia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Construction and engineering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Ecology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50" name="CustomShape 13"/>
          <p:cNvSpPr/>
          <p:nvPr/>
        </p:nvSpPr>
        <p:spPr>
          <a:xfrm>
            <a:off x="6340680" y="2055240"/>
            <a:ext cx="1326240" cy="385200"/>
          </a:xfrm>
          <a:custGeom>
            <a:avLst/>
            <a:gdLst/>
            <a:ahLst/>
            <a:cxnLst/>
            <a:rect l="0" t="0" r="r" b="b"/>
            <a:pathLst>
              <a:path w="3686" h="1072">
                <a:moveTo>
                  <a:pt x="178" y="0"/>
                </a:moveTo>
                <a:cubicBezTo>
                  <a:pt x="89" y="0"/>
                  <a:pt x="0" y="89"/>
                  <a:pt x="0" y="178"/>
                </a:cubicBezTo>
                <a:lnTo>
                  <a:pt x="0" y="892"/>
                </a:lnTo>
                <a:cubicBezTo>
                  <a:pt x="0" y="981"/>
                  <a:pt x="89" y="1071"/>
                  <a:pt x="178" y="1071"/>
                </a:cubicBezTo>
                <a:lnTo>
                  <a:pt x="3506" y="1071"/>
                </a:lnTo>
                <a:cubicBezTo>
                  <a:pt x="3595" y="1071"/>
                  <a:pt x="3685" y="981"/>
                  <a:pt x="3685" y="892"/>
                </a:cubicBezTo>
                <a:lnTo>
                  <a:pt x="3685" y="178"/>
                </a:lnTo>
                <a:cubicBezTo>
                  <a:pt x="3685" y="89"/>
                  <a:pt x="3595" y="0"/>
                  <a:pt x="3506" y="0"/>
                </a:cubicBezTo>
                <a:lnTo>
                  <a:pt x="178" y="0"/>
                </a:lnTo>
              </a:path>
            </a:pathLst>
          </a:custGeom>
          <a:solidFill>
            <a:srgbClr val="FFF685"/>
          </a:solidFill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14"/>
          <p:cNvSpPr/>
          <p:nvPr/>
        </p:nvSpPr>
        <p:spPr>
          <a:xfrm>
            <a:off x="6340680" y="2059920"/>
            <a:ext cx="1491840" cy="50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720" rIns="90000" bIns="45000"/>
          <a:lstStyle/>
          <a:p>
            <a:pPr>
              <a:lnSpc>
                <a:spcPct val="93000"/>
              </a:lnSpc>
            </a:pPr>
            <a:r>
              <a:rPr lang="ru-RU" sz="1100" b="1" strike="noStrike" spc="-1">
                <a:solidFill>
                  <a:srgbClr val="CE181E"/>
                </a:solidFill>
                <a:latin typeface="Arial"/>
              </a:rPr>
              <a:t>Austability, UAE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Linguistics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52" name="CustomShape 15"/>
          <p:cNvSpPr/>
          <p:nvPr/>
        </p:nvSpPr>
        <p:spPr>
          <a:xfrm>
            <a:off x="2598480" y="2183040"/>
            <a:ext cx="1433520" cy="1416960"/>
          </a:xfrm>
          <a:custGeom>
            <a:avLst/>
            <a:gdLst/>
            <a:ahLst/>
            <a:cxnLst/>
            <a:rect l="0" t="0" r="r" b="b"/>
            <a:pathLst>
              <a:path w="3983" h="3938">
                <a:moveTo>
                  <a:pt x="656" y="0"/>
                </a:moveTo>
                <a:cubicBezTo>
                  <a:pt x="328" y="0"/>
                  <a:pt x="0" y="328"/>
                  <a:pt x="0" y="656"/>
                </a:cubicBezTo>
                <a:lnTo>
                  <a:pt x="0" y="3280"/>
                </a:lnTo>
                <a:cubicBezTo>
                  <a:pt x="0" y="3608"/>
                  <a:pt x="328" y="3937"/>
                  <a:pt x="656" y="3937"/>
                </a:cubicBezTo>
                <a:lnTo>
                  <a:pt x="3326" y="3937"/>
                </a:lnTo>
                <a:cubicBezTo>
                  <a:pt x="3654" y="3937"/>
                  <a:pt x="3982" y="3608"/>
                  <a:pt x="3982" y="3280"/>
                </a:cubicBezTo>
                <a:lnTo>
                  <a:pt x="3982" y="656"/>
                </a:lnTo>
                <a:cubicBezTo>
                  <a:pt x="3982" y="328"/>
                  <a:pt x="3654" y="0"/>
                  <a:pt x="3326" y="0"/>
                </a:cubicBezTo>
                <a:lnTo>
                  <a:pt x="656" y="0"/>
                </a:lnTo>
              </a:path>
            </a:pathLst>
          </a:custGeom>
          <a:solidFill>
            <a:srgbClr val="FFF685"/>
          </a:solidFill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16"/>
          <p:cNvSpPr/>
          <p:nvPr/>
        </p:nvSpPr>
        <p:spPr>
          <a:xfrm>
            <a:off x="2612160" y="2183040"/>
            <a:ext cx="1491840" cy="97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720" rIns="90000" bIns="45000"/>
          <a:lstStyle/>
          <a:p>
            <a:pPr>
              <a:lnSpc>
                <a:spcPct val="93000"/>
              </a:lnSpc>
            </a:pPr>
            <a:r>
              <a:rPr lang="ru-RU" sz="1100" b="1" strike="noStrike" spc="-1">
                <a:solidFill>
                  <a:srgbClr val="CE181E"/>
                </a:solidFill>
                <a:latin typeface="Arial"/>
              </a:rPr>
              <a:t>Institute of Forensic Sciences, Turkey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- Narcology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- Voice and Speech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- Psychiatry/Psycology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- Histology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- Pathology/Autopsy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- Clinical medicine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54" name="CustomShape 17"/>
          <p:cNvSpPr/>
          <p:nvPr/>
        </p:nvSpPr>
        <p:spPr>
          <a:xfrm>
            <a:off x="4516920" y="2686320"/>
            <a:ext cx="1459080" cy="841680"/>
          </a:xfrm>
          <a:custGeom>
            <a:avLst/>
            <a:gdLst/>
            <a:ahLst/>
            <a:cxnLst/>
            <a:rect l="0" t="0" r="r" b="b"/>
            <a:pathLst>
              <a:path w="4055" h="2340">
                <a:moveTo>
                  <a:pt x="389" y="0"/>
                </a:moveTo>
                <a:cubicBezTo>
                  <a:pt x="194" y="0"/>
                  <a:pt x="0" y="194"/>
                  <a:pt x="0" y="389"/>
                </a:cubicBezTo>
                <a:lnTo>
                  <a:pt x="0" y="1949"/>
                </a:lnTo>
                <a:cubicBezTo>
                  <a:pt x="0" y="2144"/>
                  <a:pt x="194" y="2339"/>
                  <a:pt x="389" y="2339"/>
                </a:cubicBezTo>
                <a:lnTo>
                  <a:pt x="3664" y="2339"/>
                </a:lnTo>
                <a:cubicBezTo>
                  <a:pt x="3859" y="2339"/>
                  <a:pt x="4054" y="2144"/>
                  <a:pt x="4054" y="1949"/>
                </a:cubicBezTo>
                <a:lnTo>
                  <a:pt x="4054" y="389"/>
                </a:lnTo>
                <a:cubicBezTo>
                  <a:pt x="4054" y="194"/>
                  <a:pt x="3859" y="0"/>
                  <a:pt x="3664" y="0"/>
                </a:cubicBezTo>
                <a:lnTo>
                  <a:pt x="389" y="0"/>
                </a:lnTo>
              </a:path>
            </a:pathLst>
          </a:custGeom>
          <a:solidFill>
            <a:srgbClr val="FFF685"/>
          </a:solidFill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Line 18"/>
          <p:cNvSpPr/>
          <p:nvPr/>
        </p:nvSpPr>
        <p:spPr>
          <a:xfrm flipH="1">
            <a:off x="4835880" y="2440440"/>
            <a:ext cx="191520" cy="257040"/>
          </a:xfrm>
          <a:prstGeom prst="line">
            <a:avLst/>
          </a:prstGeom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19"/>
          <p:cNvSpPr/>
          <p:nvPr/>
        </p:nvSpPr>
        <p:spPr>
          <a:xfrm>
            <a:off x="4682160" y="2696400"/>
            <a:ext cx="1581840" cy="66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720" rIns="0" bIns="0"/>
          <a:lstStyle/>
          <a:p>
            <a:pPr>
              <a:lnSpc>
                <a:spcPct val="93000"/>
              </a:lnSpc>
            </a:pPr>
            <a:r>
              <a:rPr lang="ru-RU" sz="1100" b="1" strike="noStrike" spc="-1">
                <a:solidFill>
                  <a:srgbClr val="CE181E"/>
                </a:solidFill>
                <a:latin typeface="Arial"/>
                <a:ea typeface="Arial Unicode MS"/>
              </a:rPr>
              <a:t>MAGID University,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1" strike="noStrike" spc="-1">
                <a:solidFill>
                  <a:srgbClr val="CE181E"/>
                </a:solidFill>
                <a:latin typeface="Arial"/>
                <a:ea typeface="Arial Unicode MS"/>
              </a:rPr>
              <a:t>Israel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Accidents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Computer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Accounting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57" name="CustomShape 20"/>
          <p:cNvSpPr/>
          <p:nvPr/>
        </p:nvSpPr>
        <p:spPr>
          <a:xfrm>
            <a:off x="370800" y="1546200"/>
            <a:ext cx="1658520" cy="509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720" rIns="90000" bIns="45000"/>
          <a:lstStyle/>
          <a:p>
            <a:pPr>
              <a:lnSpc>
                <a:spcPct val="93000"/>
              </a:lnSpc>
            </a:pPr>
            <a:r>
              <a:rPr lang="ru-RU" sz="1100" b="1" strike="noStrike" spc="-1">
                <a:solidFill>
                  <a:srgbClr val="FC0505"/>
                </a:solidFill>
                <a:latin typeface="Arial"/>
              </a:rPr>
              <a:t>Tripwire, США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Мед.криминалистика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Пожары и взрывы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58" name="Line 21"/>
          <p:cNvSpPr/>
          <p:nvPr/>
        </p:nvSpPr>
        <p:spPr>
          <a:xfrm>
            <a:off x="868320" y="1926000"/>
            <a:ext cx="829080" cy="385200"/>
          </a:xfrm>
          <a:prstGeom prst="line">
            <a:avLst/>
          </a:prstGeom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22"/>
          <p:cNvSpPr/>
          <p:nvPr/>
        </p:nvSpPr>
        <p:spPr>
          <a:xfrm>
            <a:off x="370800" y="1440000"/>
            <a:ext cx="1573200" cy="615240"/>
          </a:xfrm>
          <a:custGeom>
            <a:avLst/>
            <a:gdLst/>
            <a:ahLst/>
            <a:cxnLst/>
            <a:rect l="0" t="0" r="r" b="b"/>
            <a:pathLst>
              <a:path w="4372" h="1711">
                <a:moveTo>
                  <a:pt x="285" y="0"/>
                </a:moveTo>
                <a:cubicBezTo>
                  <a:pt x="142" y="0"/>
                  <a:pt x="0" y="142"/>
                  <a:pt x="0" y="285"/>
                </a:cubicBezTo>
                <a:lnTo>
                  <a:pt x="0" y="1425"/>
                </a:lnTo>
                <a:cubicBezTo>
                  <a:pt x="0" y="1567"/>
                  <a:pt x="142" y="1710"/>
                  <a:pt x="285" y="1710"/>
                </a:cubicBezTo>
                <a:lnTo>
                  <a:pt x="4086" y="1710"/>
                </a:lnTo>
                <a:cubicBezTo>
                  <a:pt x="4228" y="1710"/>
                  <a:pt x="4371" y="1567"/>
                  <a:pt x="4371" y="1425"/>
                </a:cubicBezTo>
                <a:lnTo>
                  <a:pt x="4371" y="285"/>
                </a:lnTo>
                <a:cubicBezTo>
                  <a:pt x="4371" y="142"/>
                  <a:pt x="4228" y="0"/>
                  <a:pt x="4086" y="0"/>
                </a:cubicBezTo>
                <a:lnTo>
                  <a:pt x="285" y="0"/>
                </a:lnTo>
              </a:path>
            </a:pathLst>
          </a:custGeom>
          <a:solidFill>
            <a:srgbClr val="FFF685"/>
          </a:solidFill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3"/>
          <p:cNvSpPr/>
          <p:nvPr/>
        </p:nvSpPr>
        <p:spPr>
          <a:xfrm>
            <a:off x="370800" y="1440000"/>
            <a:ext cx="1658520" cy="509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720" rIns="90000" bIns="45000"/>
          <a:lstStyle/>
          <a:p>
            <a:pPr>
              <a:lnSpc>
                <a:spcPct val="93000"/>
              </a:lnSpc>
            </a:pPr>
            <a:r>
              <a:rPr lang="ru-RU" sz="1100" b="1" strike="noStrike" spc="-1">
                <a:solidFill>
                  <a:srgbClr val="CE181E"/>
                </a:solidFill>
                <a:latin typeface="Arial"/>
              </a:rPr>
              <a:t>Tripwire, US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Medical Criminalistics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</a:rPr>
              <a:t>- Fire and explosion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161" name="Line 24"/>
          <p:cNvSpPr/>
          <p:nvPr/>
        </p:nvSpPr>
        <p:spPr>
          <a:xfrm>
            <a:off x="3853080" y="1412640"/>
            <a:ext cx="331920" cy="514440"/>
          </a:xfrm>
          <a:prstGeom prst="line">
            <a:avLst/>
          </a:prstGeom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Line 25"/>
          <p:cNvSpPr/>
          <p:nvPr/>
        </p:nvSpPr>
        <p:spPr>
          <a:xfrm flipV="1">
            <a:off x="4019760" y="2301120"/>
            <a:ext cx="994320" cy="277560"/>
          </a:xfrm>
          <a:prstGeom prst="line">
            <a:avLst/>
          </a:prstGeom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63" name="Line 26"/>
          <p:cNvCxnSpPr>
            <a:stCxn id="143" idx="3"/>
            <a:endCxn id="143" idx="3"/>
          </p:cNvCxnSpPr>
          <p:nvPr/>
        </p:nvCxnSpPr>
        <p:spPr>
          <a:xfrm>
            <a:off x="9158760" y="2607480"/>
            <a:ext cx="360" cy="360"/>
          </a:xfrm>
          <a:prstGeom prst="bentConnector3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164" name="CustomShape 27"/>
          <p:cNvSpPr/>
          <p:nvPr/>
        </p:nvSpPr>
        <p:spPr>
          <a:xfrm>
            <a:off x="5017320" y="2441520"/>
            <a:ext cx="89280" cy="30600"/>
          </a:xfrm>
          <a:custGeom>
            <a:avLst/>
            <a:gdLst/>
            <a:ahLst/>
            <a:cxnLst/>
            <a:rect l="l" t="t" r="r" b="b"/>
            <a:pathLst>
              <a:path w="270" h="119">
                <a:moveTo>
                  <a:pt x="0" y="0"/>
                </a:moveTo>
                <a:cubicBezTo>
                  <a:pt x="59" y="7"/>
                  <a:pt x="105" y="49"/>
                  <a:pt x="162" y="65"/>
                </a:cubicBezTo>
                <a:lnTo>
                  <a:pt x="216" y="92"/>
                </a:lnTo>
                <a:lnTo>
                  <a:pt x="270" y="119"/>
                </a:lnTo>
                <a:lnTo>
                  <a:pt x="0" y="0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Line 28"/>
          <p:cNvSpPr/>
          <p:nvPr/>
        </p:nvSpPr>
        <p:spPr>
          <a:xfrm flipH="1">
            <a:off x="5982120" y="1360800"/>
            <a:ext cx="690480" cy="257040"/>
          </a:xfrm>
          <a:prstGeom prst="line">
            <a:avLst/>
          </a:prstGeom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66" name="Line 29"/>
          <p:cNvCxnSpPr>
            <a:stCxn id="143" idx="3"/>
            <a:endCxn id="143" idx="3"/>
          </p:cNvCxnSpPr>
          <p:nvPr/>
        </p:nvCxnSpPr>
        <p:spPr>
          <a:xfrm>
            <a:off x="9158760" y="2607480"/>
            <a:ext cx="360" cy="360"/>
          </a:xfrm>
          <a:prstGeom prst="bentConnector3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167" name="Line 30"/>
          <p:cNvSpPr/>
          <p:nvPr/>
        </p:nvSpPr>
        <p:spPr>
          <a:xfrm flipV="1">
            <a:off x="4848840" y="1440000"/>
            <a:ext cx="479160" cy="368280"/>
          </a:xfrm>
          <a:prstGeom prst="line">
            <a:avLst/>
          </a:prstGeom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31"/>
          <p:cNvSpPr/>
          <p:nvPr/>
        </p:nvSpPr>
        <p:spPr>
          <a:xfrm>
            <a:off x="4827240" y="1797840"/>
            <a:ext cx="23040" cy="93960"/>
          </a:xfrm>
          <a:custGeom>
            <a:avLst/>
            <a:gdLst/>
            <a:ahLst/>
            <a:cxnLst/>
            <a:rect l="l" t="t" r="r" b="b"/>
            <a:pathLst>
              <a:path w="70" h="367">
                <a:moveTo>
                  <a:pt x="70" y="0"/>
                </a:moveTo>
                <a:cubicBezTo>
                  <a:pt x="59" y="53"/>
                  <a:pt x="50" y="108"/>
                  <a:pt x="43" y="162"/>
                </a:cubicBezTo>
                <a:cubicBezTo>
                  <a:pt x="37" y="215"/>
                  <a:pt x="19" y="269"/>
                  <a:pt x="16" y="324"/>
                </a:cubicBezTo>
                <a:lnTo>
                  <a:pt x="0" y="367"/>
                </a:lnTo>
                <a:lnTo>
                  <a:pt x="70" y="0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Line 32"/>
          <p:cNvSpPr/>
          <p:nvPr/>
        </p:nvSpPr>
        <p:spPr>
          <a:xfrm flipV="1">
            <a:off x="5843160" y="2301120"/>
            <a:ext cx="497520" cy="277560"/>
          </a:xfrm>
          <a:prstGeom prst="line">
            <a:avLst/>
          </a:prstGeom>
          <a:ln w="291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33"/>
          <p:cNvSpPr/>
          <p:nvPr/>
        </p:nvSpPr>
        <p:spPr>
          <a:xfrm>
            <a:off x="5590800" y="2568600"/>
            <a:ext cx="254160" cy="65520"/>
          </a:xfrm>
          <a:custGeom>
            <a:avLst/>
            <a:gdLst/>
            <a:ahLst/>
            <a:cxnLst/>
            <a:rect l="l" t="t" r="r" b="b"/>
            <a:pathLst>
              <a:path w="765" h="255">
                <a:moveTo>
                  <a:pt x="765" y="0"/>
                </a:moveTo>
                <a:cubicBezTo>
                  <a:pt x="670" y="35"/>
                  <a:pt x="578" y="76"/>
                  <a:pt x="482" y="104"/>
                </a:cubicBezTo>
                <a:cubicBezTo>
                  <a:pt x="383" y="133"/>
                  <a:pt x="280" y="149"/>
                  <a:pt x="189" y="199"/>
                </a:cubicBezTo>
                <a:lnTo>
                  <a:pt x="94" y="236"/>
                </a:lnTo>
                <a:lnTo>
                  <a:pt x="0" y="255"/>
                </a:lnTo>
                <a:lnTo>
                  <a:pt x="28" y="246"/>
                </a:lnTo>
                <a:lnTo>
                  <a:pt x="765" y="0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34"/>
          <p:cNvSpPr/>
          <p:nvPr/>
        </p:nvSpPr>
        <p:spPr>
          <a:xfrm>
            <a:off x="1200240" y="106200"/>
            <a:ext cx="6898320" cy="603000"/>
          </a:xfrm>
          <a:custGeom>
            <a:avLst/>
            <a:gdLst/>
            <a:ahLst/>
            <a:cxnLst/>
            <a:rect l="0" t="0" r="r" b="b"/>
            <a:pathLst>
              <a:path w="19164" h="1677">
                <a:moveTo>
                  <a:pt x="279" y="0"/>
                </a:moveTo>
                <a:cubicBezTo>
                  <a:pt x="139" y="0"/>
                  <a:pt x="0" y="139"/>
                  <a:pt x="0" y="279"/>
                </a:cubicBezTo>
                <a:lnTo>
                  <a:pt x="0" y="1396"/>
                </a:lnTo>
                <a:cubicBezTo>
                  <a:pt x="0" y="1536"/>
                  <a:pt x="139" y="1676"/>
                  <a:pt x="279" y="1676"/>
                </a:cubicBezTo>
                <a:lnTo>
                  <a:pt x="18883" y="1676"/>
                </a:lnTo>
                <a:cubicBezTo>
                  <a:pt x="19023" y="1676"/>
                  <a:pt x="19163" y="1536"/>
                  <a:pt x="19163" y="1396"/>
                </a:cubicBezTo>
                <a:lnTo>
                  <a:pt x="19163" y="279"/>
                </a:lnTo>
                <a:cubicBezTo>
                  <a:pt x="19163" y="139"/>
                  <a:pt x="19023" y="0"/>
                  <a:pt x="18883" y="0"/>
                </a:cubicBezTo>
                <a:lnTo>
                  <a:pt x="279" y="0"/>
                </a:lnTo>
              </a:path>
            </a:pathLst>
          </a:custGeom>
          <a:solidFill>
            <a:srgbClr val="FC0505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59400" rIns="90000" bIns="45000" anchor="ctr"/>
          <a:lstStyle/>
          <a:p>
            <a:pPr algn="ctr">
              <a:lnSpc>
                <a:spcPct val="93000"/>
              </a:lnSpc>
            </a:pPr>
            <a:r>
              <a:rPr lang="ru-RU" sz="2600" b="1" strike="noStrike" spc="-1">
                <a:solidFill>
                  <a:srgbClr val="FFFFFF"/>
                </a:solidFill>
                <a:latin typeface="Arial"/>
              </a:rPr>
              <a:t>21 types of expertise, 211 forensic experts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72" name="CustomShape 35"/>
          <p:cNvSpPr/>
          <p:nvPr/>
        </p:nvSpPr>
        <p:spPr>
          <a:xfrm>
            <a:off x="404280" y="-27000"/>
            <a:ext cx="8555760" cy="62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9840" rIns="90000" bIns="45000"/>
          <a:lstStyle/>
          <a:p>
            <a:pPr algn="ctr">
              <a:lnSpc>
                <a:spcPct val="93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73" name="CustomShape 36"/>
          <p:cNvSpPr/>
          <p:nvPr/>
        </p:nvSpPr>
        <p:spPr>
          <a:xfrm>
            <a:off x="1200240" y="-32400"/>
            <a:ext cx="6855840" cy="65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74" name="Рисунок 17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8960" y="3384000"/>
            <a:ext cx="1260000" cy="142056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175" name="Рисунок 17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77720" y="3312000"/>
            <a:ext cx="1283040" cy="149256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176" name="Рисунок 17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680" y="3672000"/>
            <a:ext cx="1294920" cy="144072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177" name="Рисунок 17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01360" y="3595320"/>
            <a:ext cx="1152720" cy="188208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178" name="Рисунок 17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9120" y="3600000"/>
            <a:ext cx="1326600" cy="151272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179" name="Рисунок 17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387040" y="3595320"/>
            <a:ext cx="1152720" cy="188208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180" name="Рисунок 17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600" y="4104000"/>
            <a:ext cx="1567080" cy="100872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26720" y="1440000"/>
            <a:ext cx="3833280" cy="2088000"/>
          </a:xfrm>
          <a:prstGeom prst="rect">
            <a:avLst/>
          </a:prstGeom>
          <a:solidFill>
            <a:srgbClr val="B3CDE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22320" y="360000"/>
            <a:ext cx="66009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r>
              <a:rPr lang="ru-RU" sz="2000" b="1" strike="noStrike" spc="-1">
                <a:solidFill>
                  <a:srgbClr val="FFFFFF"/>
                </a:solidFill>
                <a:latin typeface="Arial Black"/>
                <a:ea typeface="Roboto Condensed"/>
              </a:rPr>
              <a:t>Forensic Science Centre of Lithuania (FSCL)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144000" y="1484280"/>
            <a:ext cx="3744000" cy="17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governmental institution of public administration — MoJ of Lithuania</a:t>
            </a:r>
            <a:endParaRPr lang="ru-RU" sz="13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founded in 1955</a:t>
            </a:r>
            <a:endParaRPr lang="ru-RU" sz="13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is certified according to LST EN ISO/IEC 17025 standard for stamp, stamp impressions, fibres, a wheel with a pneumatic tyre, handwriting and signatures, fingerprints, paints, bullets analysis</a:t>
            </a:r>
            <a:endParaRPr lang="ru-RU" sz="13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Member of ENFSI since 1995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7617960" y="4636440"/>
            <a:ext cx="1486440" cy="3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r">
              <a:lnSpc>
                <a:spcPct val="100000"/>
              </a:lnSpc>
            </a:pPr>
            <a:fld id="{9EC97ACD-655C-4D18-A7AF-57853CC45D9F}" type="slidenum">
              <a:rPr lang="ru-RU" sz="1200" b="1" strike="noStrike" spc="-1">
                <a:solidFill>
                  <a:srgbClr val="FFFFFF"/>
                </a:solidFill>
                <a:latin typeface="Roboto Condensed"/>
                <a:ea typeface="Roboto Condensed"/>
              </a:rPr>
              <a:t>3</a:t>
            </a:fld>
            <a:endParaRPr lang="ru-RU" sz="1200" b="0" strike="noStrike" spc="-1">
              <a:latin typeface="Arial"/>
            </a:endParaRPr>
          </a:p>
        </p:txBody>
      </p:sp>
      <p:pic>
        <p:nvPicPr>
          <p:cNvPr id="185" name="Picture 69"/>
          <p:cNvPicPr/>
          <p:nvPr/>
        </p:nvPicPr>
        <p:blipFill>
          <a:blip r:embed="rId2"/>
          <a:stretch/>
        </p:blipFill>
        <p:spPr>
          <a:xfrm>
            <a:off x="7632720" y="144720"/>
            <a:ext cx="1007280" cy="1007280"/>
          </a:xfrm>
          <a:prstGeom prst="rect">
            <a:avLst/>
          </a:prstGeom>
          <a:ln>
            <a:noFill/>
          </a:ln>
        </p:spPr>
      </p:pic>
      <p:sp>
        <p:nvSpPr>
          <p:cNvPr id="186" name="CustomShape 5"/>
          <p:cNvSpPr/>
          <p:nvPr/>
        </p:nvSpPr>
        <p:spPr>
          <a:xfrm>
            <a:off x="216720" y="3672000"/>
            <a:ext cx="2807280" cy="1255680"/>
          </a:xfrm>
          <a:prstGeom prst="flowChartAlternateProcess">
            <a:avLst/>
          </a:prstGeom>
          <a:solidFill>
            <a:srgbClr val="01F72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6"/>
          <p:cNvSpPr/>
          <p:nvPr/>
        </p:nvSpPr>
        <p:spPr>
          <a:xfrm>
            <a:off x="288000" y="3744000"/>
            <a:ext cx="2880000" cy="15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The main activities: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Forensic examinations;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Research and methodical work;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Training of experts and recognition of qualifications.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188" name="Рисунок 187"/>
          <p:cNvPicPr/>
          <p:nvPr/>
        </p:nvPicPr>
        <p:blipFill>
          <a:blip r:embed="rId3" cstate="print">
            <a:lum bright="5000" contras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000" y="3240000"/>
            <a:ext cx="2448000" cy="163188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189" name="Рисунок 188"/>
          <p:cNvPicPr/>
          <p:nvPr/>
        </p:nvPicPr>
        <p:blipFill>
          <a:blip r:embed="rId4" cstate="print">
            <a:lum bright="3000" contras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76000" y="1368000"/>
            <a:ext cx="2304000" cy="172836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190" name="Рисунок 189"/>
          <p:cNvPicPr/>
          <p:nvPr/>
        </p:nvPicPr>
        <p:blipFill>
          <a:blip r:embed="rId5" cstate="print">
            <a:lum bright="5000" contras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000" y="3220560"/>
            <a:ext cx="2303640" cy="167544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sp>
        <p:nvSpPr>
          <p:cNvPr id="191" name="CustomShape 7"/>
          <p:cNvSpPr/>
          <p:nvPr/>
        </p:nvSpPr>
        <p:spPr>
          <a:xfrm>
            <a:off x="6336000" y="1512000"/>
            <a:ext cx="151200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TextShape 8"/>
          <p:cNvSpPr txBox="1"/>
          <p:nvPr/>
        </p:nvSpPr>
        <p:spPr>
          <a:xfrm>
            <a:off x="6404760" y="1576800"/>
            <a:ext cx="1374480" cy="510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Handwriting Analysis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05.03. 18 – 22.03.18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10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193" name="CustomShape 9"/>
          <p:cNvSpPr/>
          <p:nvPr/>
        </p:nvSpPr>
        <p:spPr>
          <a:xfrm>
            <a:off x="7200000" y="2740680"/>
            <a:ext cx="172800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TextShape 10"/>
          <p:cNvSpPr txBox="1"/>
          <p:nvPr/>
        </p:nvSpPr>
        <p:spPr>
          <a:xfrm>
            <a:off x="7278480" y="2805480"/>
            <a:ext cx="1571040" cy="65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</a:t>
            </a: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Trace</a:t>
            </a: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Evidence</a:t>
            </a:r>
            <a:endParaRPr lang="ru-RU" sz="1100" b="0" strike="noStrike" spc="-1">
              <a:solidFill>
                <a:srgbClr val="000000"/>
              </a:solidFill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04.12.17 – 21.12.17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10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195" name="CustomShape 11"/>
          <p:cNvSpPr/>
          <p:nvPr/>
        </p:nvSpPr>
        <p:spPr>
          <a:xfrm>
            <a:off x="6264360" y="-71640"/>
            <a:ext cx="864000" cy="792000"/>
          </a:xfrm>
          <a:prstGeom prst="flowChartDecision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61280" y="1368000"/>
            <a:ext cx="3527280" cy="1296000"/>
          </a:xfrm>
          <a:prstGeom prst="rect">
            <a:avLst/>
          </a:prstGeom>
          <a:solidFill>
            <a:srgbClr val="B3CDE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23040" y="360000"/>
            <a:ext cx="66009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Roboto Condensed"/>
              </a:rPr>
              <a:t>Institute of Forensic Sciences and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Roboto Condensed"/>
              </a:rPr>
              <a:t>Legal medicine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Roboto Condensed"/>
              </a:rPr>
              <a:t>Istanbul University (ATE)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162000" y="1341000"/>
            <a:ext cx="3438000" cy="17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Leading institution in the field of scientific research and forensic development.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founded in 1982  (Istanbul University — in 1453).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certified with ISO/IEC 17025 since 2012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Member of ENFSI since 1999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7617960" y="4636440"/>
            <a:ext cx="1486440" cy="3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r">
              <a:lnSpc>
                <a:spcPct val="100000"/>
              </a:lnSpc>
            </a:pPr>
            <a:fld id="{DC3DCBD4-A3B2-43FA-B5C6-511D8A459FF3}" type="slidenum">
              <a:rPr lang="ru-RU" sz="1200" b="1" strike="noStrike" spc="-1">
                <a:solidFill>
                  <a:srgbClr val="FFFFFF"/>
                </a:solidFill>
                <a:latin typeface="Roboto Condensed"/>
                <a:ea typeface="Roboto Condensed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144000" y="2736720"/>
            <a:ext cx="1944000" cy="2087280"/>
          </a:xfrm>
          <a:prstGeom prst="flowChartAlternateProcess">
            <a:avLst/>
          </a:prstGeom>
          <a:solidFill>
            <a:srgbClr val="01F72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6"/>
          <p:cNvSpPr/>
          <p:nvPr/>
        </p:nvSpPr>
        <p:spPr>
          <a:xfrm>
            <a:off x="162000" y="2811960"/>
            <a:ext cx="2015280" cy="179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The main activities: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Education and Training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Scientific Research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Scientific Meetings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Scientific Counseling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Expertise Services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Laboratory Services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Graduates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Publications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Projects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02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4000" y="54360"/>
            <a:ext cx="1008000" cy="1025640"/>
          </a:xfrm>
          <a:prstGeom prst="rect">
            <a:avLst/>
          </a:prstGeom>
          <a:ln>
            <a:noFill/>
          </a:ln>
        </p:spPr>
      </p:pic>
      <p:graphicFrame>
        <p:nvGraphicFramePr>
          <p:cNvPr id="203" name="Table 7"/>
          <p:cNvGraphicFramePr/>
          <p:nvPr/>
        </p:nvGraphicFramePr>
        <p:xfrm>
          <a:off x="1760400" y="4682880"/>
          <a:ext cx="1639440" cy="936000"/>
        </p:xfrm>
        <a:graphic>
          <a:graphicData uri="http://schemas.openxmlformats.org/drawingml/2006/table">
            <a:tbl>
              <a:tblPr/>
              <a:tblGrid>
                <a:gridCol w="819720"/>
                <a:gridCol w="819720"/>
              </a:tblGrid>
              <a:tr h="428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noFill/>
                  </a:tcPr>
                </a:tc>
              </a:tr>
            </a:tbl>
          </a:graphicData>
        </a:graphic>
      </p:graphicFrame>
      <p:pic>
        <p:nvPicPr>
          <p:cNvPr id="204" name="Рисунок 203"/>
          <p:cNvPicPr/>
          <p:nvPr/>
        </p:nvPicPr>
        <p:blipFill>
          <a:blip r:embed="rId3" cstate="print">
            <a:lum bright="6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000" y="1296000"/>
            <a:ext cx="2160000" cy="152100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205" name="Рисунок 2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200" y="1296000"/>
            <a:ext cx="2017800" cy="151200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sp>
        <p:nvSpPr>
          <p:cNvPr id="206" name="CustomShape 8"/>
          <p:cNvSpPr/>
          <p:nvPr/>
        </p:nvSpPr>
        <p:spPr>
          <a:xfrm>
            <a:off x="4248000" y="2663280"/>
            <a:ext cx="151200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TextShape 9"/>
          <p:cNvSpPr txBox="1"/>
          <p:nvPr/>
        </p:nvSpPr>
        <p:spPr>
          <a:xfrm>
            <a:off x="4316760" y="2728080"/>
            <a:ext cx="1374480" cy="510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Histology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15.05.18 – 01.06.18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13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pic>
        <p:nvPicPr>
          <p:cNvPr id="208" name="Рисунок 207"/>
          <p:cNvPicPr/>
          <p:nvPr/>
        </p:nvPicPr>
        <p:blipFill>
          <a:blip r:embed="rId5" cstate="print">
            <a:lum bright="11000" contras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280" y="3456000"/>
            <a:ext cx="2430720" cy="151632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sp>
        <p:nvSpPr>
          <p:cNvPr id="209" name="CustomShape 10"/>
          <p:cNvSpPr/>
          <p:nvPr/>
        </p:nvSpPr>
        <p:spPr>
          <a:xfrm>
            <a:off x="2232000" y="2880000"/>
            <a:ext cx="187200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 Forensic Pathology/Autopsy</a:t>
            </a:r>
          </a:p>
          <a:p>
            <a:pPr marL="12600"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Clinical forensic medicine</a:t>
            </a: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18.06.18 – 05.07.18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15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10" name="CustomShape 11"/>
          <p:cNvSpPr/>
          <p:nvPr/>
        </p:nvSpPr>
        <p:spPr>
          <a:xfrm>
            <a:off x="6840000" y="2664000"/>
            <a:ext cx="216000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TextShape 12"/>
          <p:cNvSpPr txBox="1"/>
          <p:nvPr/>
        </p:nvSpPr>
        <p:spPr>
          <a:xfrm>
            <a:off x="6938280" y="2728800"/>
            <a:ext cx="1963440" cy="65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psychiatry/psycology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narcology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02.04.18 – 19.04.18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10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12" name="CustomShape 13"/>
          <p:cNvSpPr/>
          <p:nvPr/>
        </p:nvSpPr>
        <p:spPr>
          <a:xfrm>
            <a:off x="4248360" y="2663640"/>
            <a:ext cx="151200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TextShape 14"/>
          <p:cNvSpPr txBox="1"/>
          <p:nvPr/>
        </p:nvSpPr>
        <p:spPr>
          <a:xfrm>
            <a:off x="4317120" y="2728440"/>
            <a:ext cx="1374480" cy="510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Histology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15.05.18 – 01.06.18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13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pic>
        <p:nvPicPr>
          <p:cNvPr id="214" name="Рисунок 2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000" y="3359880"/>
            <a:ext cx="2016000" cy="168012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sp>
        <p:nvSpPr>
          <p:cNvPr id="215" name="CustomShape 15"/>
          <p:cNvSpPr/>
          <p:nvPr/>
        </p:nvSpPr>
        <p:spPr>
          <a:xfrm>
            <a:off x="7068960" y="3604680"/>
            <a:ext cx="187200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TextShape 16"/>
          <p:cNvSpPr txBox="1"/>
          <p:nvPr/>
        </p:nvSpPr>
        <p:spPr>
          <a:xfrm>
            <a:off x="7153920" y="3669480"/>
            <a:ext cx="1702080" cy="65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Voice and Speech Analysis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29.01.18 – 15.02.18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10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17" name="CustomShape 17"/>
          <p:cNvSpPr/>
          <p:nvPr/>
        </p:nvSpPr>
        <p:spPr>
          <a:xfrm>
            <a:off x="6264360" y="-71640"/>
            <a:ext cx="864000" cy="792000"/>
          </a:xfrm>
          <a:prstGeom prst="flowChartDecision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216000" y="1368000"/>
            <a:ext cx="3599280" cy="1755000"/>
          </a:xfrm>
          <a:prstGeom prst="rect">
            <a:avLst/>
          </a:prstGeom>
          <a:solidFill>
            <a:srgbClr val="B3CDE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2"/>
          <p:cNvSpPr/>
          <p:nvPr/>
        </p:nvSpPr>
        <p:spPr>
          <a:xfrm>
            <a:off x="166320" y="360000"/>
            <a:ext cx="66009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Arial Black"/>
                <a:ea typeface="Roboto Condensed"/>
              </a:rPr>
              <a:t>King`s College London(KCL) </a:t>
            </a:r>
            <a:r>
              <a:t/>
            </a:r>
            <a:br/>
            <a:r>
              <a:rPr lang="ru-RU" sz="2000" b="1" strike="noStrike" spc="-1">
                <a:solidFill>
                  <a:srgbClr val="FFFFFF"/>
                </a:solidFill>
                <a:latin typeface="Arial Black"/>
                <a:ea typeface="Roboto Condensed"/>
              </a:rPr>
              <a:t>Department of Forensic Science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144000" y="1368000"/>
            <a:ext cx="3671280" cy="17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founded in 1829  (forensic department since 1985).</a:t>
            </a:r>
            <a:endParaRPr lang="ru-RU" sz="13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In Top-8 Universitites of Europe;  21 in the world ranking of Universities; </a:t>
            </a:r>
            <a:endParaRPr lang="ru-RU" sz="13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BA, MA and PhD programs in forensic studies</a:t>
            </a:r>
            <a:endParaRPr lang="ru-RU" sz="13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Programs accredited by Chartered Society of Forensic Science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7617960" y="4636440"/>
            <a:ext cx="1486440" cy="3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r">
              <a:lnSpc>
                <a:spcPct val="100000"/>
              </a:lnSpc>
            </a:pPr>
            <a:fld id="{A5FD4E84-9480-4B7F-A7CA-C35518B9C720}" type="slidenum">
              <a:rPr lang="ru-RU" sz="1200" b="1" strike="noStrike" spc="-1">
                <a:solidFill>
                  <a:srgbClr val="FFFFFF"/>
                </a:solidFill>
                <a:latin typeface="Roboto Condensed"/>
                <a:ea typeface="Roboto Condensed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3960000" y="1328760"/>
            <a:ext cx="2448000" cy="2199240"/>
          </a:xfrm>
          <a:prstGeom prst="flowChartAlternateProcess">
            <a:avLst/>
          </a:prstGeom>
          <a:solidFill>
            <a:srgbClr val="01F72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6"/>
          <p:cNvSpPr/>
          <p:nvPr/>
        </p:nvSpPr>
        <p:spPr>
          <a:xfrm>
            <a:off x="3960000" y="1296000"/>
            <a:ext cx="2566800" cy="32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The main activities: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theoretical and practical education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forensic expertise for International Olympic Committee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Scientific and research activities sponsored by the Ministry of Internal Affairs</a:t>
            </a:r>
            <a:endParaRPr lang="ru-RU" sz="12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Cooperation with laboratories, police and Ministry of Defense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24" name="Рисунок 1"/>
          <p:cNvPicPr/>
          <p:nvPr/>
        </p:nvPicPr>
        <p:blipFill>
          <a:blip r:embed="rId2"/>
          <a:stretch/>
        </p:blipFill>
        <p:spPr>
          <a:xfrm>
            <a:off x="7488720" y="144000"/>
            <a:ext cx="1007280" cy="761760"/>
          </a:xfrm>
          <a:prstGeom prst="rect">
            <a:avLst/>
          </a:prstGeom>
          <a:ln>
            <a:noFill/>
          </a:ln>
        </p:spPr>
      </p:pic>
      <p:pic>
        <p:nvPicPr>
          <p:cNvPr id="225" name="Рисунок 2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80000" y="1166760"/>
            <a:ext cx="2493360" cy="189684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226" name="Рисунок 2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00" y="3384000"/>
            <a:ext cx="2376000" cy="168768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227" name="Рисунок 226"/>
          <p:cNvPicPr/>
          <p:nvPr/>
        </p:nvPicPr>
        <p:blipFill>
          <a:blip r:embed="rId5" cstate="print">
            <a:lum bright="-3000" contras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96000" y="3299400"/>
            <a:ext cx="2788920" cy="174060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sp>
        <p:nvSpPr>
          <p:cNvPr id="228" name="CustomShape 7"/>
          <p:cNvSpPr/>
          <p:nvPr/>
        </p:nvSpPr>
        <p:spPr>
          <a:xfrm>
            <a:off x="144000" y="3816000"/>
            <a:ext cx="1224000" cy="104364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TextShape 8"/>
          <p:cNvSpPr txBox="1"/>
          <p:nvPr/>
        </p:nvSpPr>
        <p:spPr>
          <a:xfrm>
            <a:off x="199800" y="3920400"/>
            <a:ext cx="1112400" cy="1047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01960" indent="-201960"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DNA</a:t>
            </a:r>
            <a:endParaRPr lang="ru-RU" sz="1100" b="0" strike="noStrike" spc="-1">
              <a:latin typeface="Calibri"/>
              <a:ea typeface="Calibri"/>
            </a:endParaRPr>
          </a:p>
          <a:p>
            <a:pPr marL="201960" indent="-201960"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Analysis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04.12.17 – 21.12.17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15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30" name="CustomShape 9"/>
          <p:cNvSpPr/>
          <p:nvPr/>
        </p:nvSpPr>
        <p:spPr>
          <a:xfrm>
            <a:off x="7200000" y="2956680"/>
            <a:ext cx="185544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TextShape 10"/>
          <p:cNvSpPr txBox="1"/>
          <p:nvPr/>
        </p:nvSpPr>
        <p:spPr>
          <a:xfrm>
            <a:off x="7284600" y="3021480"/>
            <a:ext cx="1686240" cy="65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01960" indent="-201960"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Toxicology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19.06.18 – 06.07.18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14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32" name="CustomShape 11"/>
          <p:cNvSpPr/>
          <p:nvPr/>
        </p:nvSpPr>
        <p:spPr>
          <a:xfrm>
            <a:off x="6264360" y="-71640"/>
            <a:ext cx="864000" cy="792000"/>
          </a:xfrm>
          <a:prstGeom prst="flowChartDecision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44000" y="1440000"/>
            <a:ext cx="3671280" cy="1512000"/>
          </a:xfrm>
          <a:prstGeom prst="rect">
            <a:avLst/>
          </a:prstGeom>
          <a:solidFill>
            <a:srgbClr val="B3CDE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2"/>
          <p:cNvSpPr/>
          <p:nvPr/>
        </p:nvSpPr>
        <p:spPr>
          <a:xfrm>
            <a:off x="166320" y="360000"/>
            <a:ext cx="66009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Arial Black"/>
                <a:ea typeface="Roboto Condensed"/>
              </a:rPr>
              <a:t>Key Forensic Services LTD (KFS)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216000" y="1512000"/>
            <a:ext cx="3527280" cy="172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52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263248"/>
                </a:solidFill>
                <a:latin typeface="Arial"/>
                <a:ea typeface="DejaVu Sans"/>
              </a:rPr>
              <a:t>The biggest private laboratory of Great Britain.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263248"/>
                </a:solidFill>
                <a:latin typeface="Arial"/>
                <a:ea typeface="DejaVu Sans"/>
              </a:rPr>
              <a:t>Founded in 1992.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263248"/>
                </a:solidFill>
                <a:latin typeface="Arial"/>
                <a:ea typeface="DejaVu Sans"/>
              </a:rPr>
              <a:t>Accredited with ISO 17025 and  ISO9001.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263248"/>
                </a:solidFill>
                <a:latin typeface="Arial"/>
                <a:ea typeface="DejaVu Sans"/>
              </a:rPr>
              <a:t>All services are underpinned by a significant Research and Development programme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263248"/>
                </a:solidFill>
                <a:latin typeface="Arial"/>
                <a:ea typeface="DejaVu Sans"/>
              </a:rPr>
              <a:t>Member of ENFSI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7617960" y="4636440"/>
            <a:ext cx="1486440" cy="3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r">
              <a:lnSpc>
                <a:spcPct val="100000"/>
              </a:lnSpc>
            </a:pPr>
            <a:fld id="{21B658EE-A636-4284-9EE4-C551FBFFEFF1}" type="slidenum">
              <a:rPr lang="ru-RU" sz="1200" b="1" strike="noStrike" spc="-1">
                <a:solidFill>
                  <a:srgbClr val="FFFFFF"/>
                </a:solidFill>
                <a:latin typeface="Roboto Condensed"/>
                <a:ea typeface="Roboto Condensed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37" name="CustomShape 5"/>
          <p:cNvSpPr/>
          <p:nvPr/>
        </p:nvSpPr>
        <p:spPr>
          <a:xfrm>
            <a:off x="2880000" y="2880000"/>
            <a:ext cx="3311280" cy="19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6"/>
          <p:cNvSpPr/>
          <p:nvPr/>
        </p:nvSpPr>
        <p:spPr>
          <a:xfrm>
            <a:off x="72000" y="3096000"/>
            <a:ext cx="3888000" cy="1970280"/>
          </a:xfrm>
          <a:prstGeom prst="flowChartAlternateProcess">
            <a:avLst/>
          </a:prstGeom>
          <a:solidFill>
            <a:srgbClr val="01F72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7"/>
          <p:cNvSpPr/>
          <p:nvPr/>
        </p:nvSpPr>
        <p:spPr>
          <a:xfrm>
            <a:off x="72000" y="3122280"/>
            <a:ext cx="3888000" cy="194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The main activities: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forensic training services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expertise to design, build and resource new laboratory facilities, update existing laboratories or manage laboratory expansion programme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contracted to provide specialist services to the majority of police forces in England and Wales.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consultancy service for Governments, forensic laboratories and law enforcement agencies anywhere in the world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40" name="Рисунок 239"/>
          <p:cNvPicPr/>
          <p:nvPr/>
        </p:nvPicPr>
        <p:blipFill>
          <a:blip r:embed="rId2"/>
          <a:stretch/>
        </p:blipFill>
        <p:spPr>
          <a:xfrm>
            <a:off x="7200000" y="203400"/>
            <a:ext cx="1432440" cy="660600"/>
          </a:xfrm>
          <a:prstGeom prst="rect">
            <a:avLst/>
          </a:prstGeom>
          <a:ln>
            <a:noFill/>
          </a:ln>
        </p:spPr>
      </p:pic>
      <p:pic>
        <p:nvPicPr>
          <p:cNvPr id="241" name="Рисунок 24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032000" y="1395000"/>
            <a:ext cx="2534400" cy="177300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242" name="Рисунок 241"/>
          <p:cNvPicPr/>
          <p:nvPr/>
        </p:nvPicPr>
        <p:blipFill>
          <a:blip r:embed="rId4" cstate="print">
            <a:lum bright="6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29720" y="936000"/>
            <a:ext cx="1682280" cy="213408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sp>
        <p:nvSpPr>
          <p:cNvPr id="243" name="CustomShape 8"/>
          <p:cNvSpPr/>
          <p:nvPr/>
        </p:nvSpPr>
        <p:spPr>
          <a:xfrm>
            <a:off x="4392000" y="3024000"/>
            <a:ext cx="187200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marL="12600"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 Forensic Chemistry</a:t>
            </a:r>
          </a:p>
          <a:p>
            <a:pPr marL="12600"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Drug Testing and Analysis</a:t>
            </a: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14.11.17 – 01.12.17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15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pic>
        <p:nvPicPr>
          <p:cNvPr id="244" name="Рисунок 243"/>
          <p:cNvPicPr/>
          <p:nvPr/>
        </p:nvPicPr>
        <p:blipFill>
          <a:blip r:embed="rId5" cstate="print">
            <a:lum bright="8000" contras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36000" y="3240000"/>
            <a:ext cx="2310120" cy="173448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sp>
        <p:nvSpPr>
          <p:cNvPr id="245" name="CustomShape 9"/>
          <p:cNvSpPr/>
          <p:nvPr/>
        </p:nvSpPr>
        <p:spPr>
          <a:xfrm>
            <a:off x="4536000" y="4176000"/>
            <a:ext cx="187200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marL="12600"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Biological Materials Analysis</a:t>
            </a: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11.09.18 - 28.09.18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15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46" name="CustomShape 10"/>
          <p:cNvSpPr/>
          <p:nvPr/>
        </p:nvSpPr>
        <p:spPr>
          <a:xfrm>
            <a:off x="6264360" y="-71640"/>
            <a:ext cx="864000" cy="792000"/>
          </a:xfrm>
          <a:prstGeom prst="flowChartDecision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66320" y="360000"/>
            <a:ext cx="66009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Arial Black"/>
                <a:ea typeface="Roboto Condensed"/>
              </a:rPr>
              <a:t>Tripwire Operations Group LLC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7617960" y="4636440"/>
            <a:ext cx="1486440" cy="3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r">
              <a:lnSpc>
                <a:spcPct val="100000"/>
              </a:lnSpc>
            </a:pPr>
            <a:fld id="{2EEF9011-7330-405A-A302-4511744B60B4}" type="slidenum">
              <a:rPr lang="ru-RU" sz="1200" b="1" strike="noStrike" spc="-1">
                <a:solidFill>
                  <a:srgbClr val="FFFFFF"/>
                </a:solidFill>
                <a:latin typeface="Roboto Condensed"/>
                <a:ea typeface="Roboto Condensed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288000" y="1224000"/>
            <a:ext cx="3744000" cy="1944000"/>
          </a:xfrm>
          <a:prstGeom prst="rect">
            <a:avLst/>
          </a:prstGeom>
          <a:solidFill>
            <a:srgbClr val="B3CDE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"/>
          <p:cNvSpPr/>
          <p:nvPr/>
        </p:nvSpPr>
        <p:spPr>
          <a:xfrm>
            <a:off x="6407280" y="1368000"/>
            <a:ext cx="2664000" cy="3096000"/>
          </a:xfrm>
          <a:prstGeom prst="flowChartAlternateProcess">
            <a:avLst/>
          </a:prstGeom>
          <a:solidFill>
            <a:srgbClr val="01F72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5"/>
          <p:cNvSpPr/>
          <p:nvPr/>
        </p:nvSpPr>
        <p:spPr>
          <a:xfrm>
            <a:off x="6408000" y="1440000"/>
            <a:ext cx="2663280" cy="227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The main activities: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tactical Explosive Breaching Certification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provides security, investigative, intelligence, training, and operational advisory assistance, support, and solutions to law enforcement agencies and military units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 wide variety of services focused on forensic scene recoveries (outdoor and indoor), mass disaster incidents, forensic DNA interpretation, forensic anthropology cases, and general criminalistics.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52" name="Рисунок 2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56720" y="432000"/>
            <a:ext cx="1799640" cy="598680"/>
          </a:xfrm>
          <a:prstGeom prst="rect">
            <a:avLst/>
          </a:prstGeom>
          <a:ln>
            <a:noFill/>
          </a:ln>
        </p:spPr>
      </p:pic>
      <p:sp>
        <p:nvSpPr>
          <p:cNvPr id="253" name="CustomShape 6"/>
          <p:cNvSpPr/>
          <p:nvPr/>
        </p:nvSpPr>
        <p:spPr>
          <a:xfrm>
            <a:off x="340560" y="1250640"/>
            <a:ext cx="3528000" cy="220932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DejaVu Sans"/>
              </a:rPr>
              <a:t>american consulting company.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DejaVu Sans"/>
              </a:rPr>
              <a:t>ATF licensed explosive materials manufacturer, importer, exporter and dealer.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DejaVu Sans"/>
              </a:rPr>
              <a:t>Forensic Investigations, Research, Services, and Training (F.I.R.S.T) - Forensic division 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DejaVu Sans"/>
              </a:rPr>
              <a:t>advanced and well-equipped facility for running crime scene reconstructed experiments and trainnings.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DejaVu Sans"/>
              </a:rPr>
              <a:t>certified by SBA and registered by SAM</a:t>
            </a:r>
            <a:endParaRPr lang="ru-RU" sz="1300" b="0" strike="noStrike" spc="-1">
              <a:latin typeface="Arial"/>
              <a:ea typeface="Microsoft YaHei"/>
            </a:endParaRPr>
          </a:p>
        </p:txBody>
      </p:sp>
      <p:pic>
        <p:nvPicPr>
          <p:cNvPr id="254" name="Рисунок 25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000" y="1224000"/>
            <a:ext cx="1944000" cy="2397240"/>
          </a:xfrm>
          <a:prstGeom prst="rect">
            <a:avLst/>
          </a:prstGeom>
          <a:ln w="29160">
            <a:solidFill>
              <a:srgbClr val="002060"/>
            </a:solidFill>
            <a:round/>
          </a:ln>
        </p:spPr>
      </p:pic>
      <p:pic>
        <p:nvPicPr>
          <p:cNvPr id="255" name="Рисунок 254"/>
          <p:cNvPicPr/>
          <p:nvPr/>
        </p:nvPicPr>
        <p:blipFill>
          <a:blip r:embed="rId4" cstate="print">
            <a:lum bright="-2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0" y="3384000"/>
            <a:ext cx="3508200" cy="158400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sp>
        <p:nvSpPr>
          <p:cNvPr id="256" name="CustomShape 7"/>
          <p:cNvSpPr/>
          <p:nvPr/>
        </p:nvSpPr>
        <p:spPr>
          <a:xfrm>
            <a:off x="3672000" y="4320000"/>
            <a:ext cx="187200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Fire and Explosion</a:t>
            </a: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24.09.18 – 11.10.18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7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57" name="CustomShape 8"/>
          <p:cNvSpPr/>
          <p:nvPr/>
        </p:nvSpPr>
        <p:spPr>
          <a:xfrm>
            <a:off x="4320000" y="3528000"/>
            <a:ext cx="1872000" cy="64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Medical Criminalistics</a:t>
            </a: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07.05.18 – 23.05.18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8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58" name="CustomShape 9"/>
          <p:cNvSpPr/>
          <p:nvPr/>
        </p:nvSpPr>
        <p:spPr>
          <a:xfrm>
            <a:off x="6264360" y="-71640"/>
            <a:ext cx="864000" cy="792000"/>
          </a:xfrm>
          <a:prstGeom prst="flowChartDecision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166320" y="360000"/>
            <a:ext cx="61689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Arial Black"/>
                <a:ea typeface="Roboto Condensed"/>
              </a:rPr>
              <a:t>The Magid Institute for Continuing Education Hebrew University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7617960" y="4636440"/>
            <a:ext cx="1486440" cy="3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r">
              <a:lnSpc>
                <a:spcPct val="100000"/>
              </a:lnSpc>
            </a:pPr>
            <a:fld id="{CF074F26-946F-43B4-9366-A8F50A9ED265}" type="slidenum">
              <a:rPr lang="ru-RU" sz="1200" b="1" strike="noStrike" spc="-1">
                <a:solidFill>
                  <a:srgbClr val="FFFFFF"/>
                </a:solidFill>
                <a:latin typeface="Roboto Condensed"/>
                <a:ea typeface="Roboto Condensed"/>
              </a:rPr>
              <a:t>8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247320" y="1381320"/>
            <a:ext cx="3815280" cy="1786680"/>
          </a:xfrm>
          <a:prstGeom prst="rect">
            <a:avLst/>
          </a:prstGeom>
          <a:solidFill>
            <a:srgbClr val="B3CDE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4"/>
          <p:cNvSpPr/>
          <p:nvPr/>
        </p:nvSpPr>
        <p:spPr>
          <a:xfrm>
            <a:off x="4104000" y="3456000"/>
            <a:ext cx="4678560" cy="1589760"/>
          </a:xfrm>
          <a:prstGeom prst="flowChartAlternateProcess">
            <a:avLst/>
          </a:prstGeom>
          <a:solidFill>
            <a:srgbClr val="01F72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5"/>
          <p:cNvSpPr/>
          <p:nvPr/>
        </p:nvSpPr>
        <p:spPr>
          <a:xfrm>
            <a:off x="4104000" y="3456000"/>
            <a:ext cx="4678560" cy="206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The main activities of Magid Institute: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Continuing education and certification for graduates and professionals;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Training for employees of various public and private sector institutions;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University preparatory school for specific populations;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Executive programs of the Hebrew University.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Hold workshops, conferences and seminars.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64" name="CustomShape 6"/>
          <p:cNvSpPr/>
          <p:nvPr/>
        </p:nvSpPr>
        <p:spPr>
          <a:xfrm>
            <a:off x="319680" y="1267560"/>
            <a:ext cx="3568320" cy="269244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founded by the Hebrew University to provide a flexible framework for advanced professional trainning. 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Over 200 majors and programs and over 5,000 courses at Hebrew University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9,826 patents; 2,753 inventions (150 per year); 600 commercial products; 880 licenses and 120 spin-off companies</a:t>
            </a:r>
            <a:endParaRPr lang="ru-RU" sz="1300" b="0" strike="noStrike" spc="-1">
              <a:latin typeface="Arial"/>
              <a:ea typeface="Microsoft YaHei"/>
            </a:endParaRPr>
          </a:p>
        </p:txBody>
      </p:sp>
      <p:pic>
        <p:nvPicPr>
          <p:cNvPr id="265" name="Рисунок 26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56000" y="144000"/>
            <a:ext cx="1876680" cy="864000"/>
          </a:xfrm>
          <a:prstGeom prst="rect">
            <a:avLst/>
          </a:prstGeom>
          <a:ln>
            <a:noFill/>
          </a:ln>
        </p:spPr>
      </p:pic>
      <p:pic>
        <p:nvPicPr>
          <p:cNvPr id="266" name="Рисунок 26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000" y="1796040"/>
            <a:ext cx="2303280" cy="158796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267" name="Рисунок 26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96000" y="1368000"/>
            <a:ext cx="2109960" cy="158328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268" name="Рисунок 26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8000" y="3240000"/>
            <a:ext cx="2376000" cy="178200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sp>
        <p:nvSpPr>
          <p:cNvPr id="269" name="CustomShape 7"/>
          <p:cNvSpPr/>
          <p:nvPr/>
        </p:nvSpPr>
        <p:spPr>
          <a:xfrm>
            <a:off x="2520000" y="3672000"/>
            <a:ext cx="1368000" cy="1080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Accident Analysis </a:t>
            </a:r>
          </a:p>
          <a:p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and Reconstraction</a:t>
            </a:r>
          </a:p>
          <a:p>
            <a:pPr algn="ctr"/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03.06.18 – 20.06.</a:t>
            </a: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12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70" name="CustomShape 8"/>
          <p:cNvSpPr/>
          <p:nvPr/>
        </p:nvSpPr>
        <p:spPr>
          <a:xfrm>
            <a:off x="4320000" y="1368000"/>
            <a:ext cx="1800720" cy="504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marL="12600" algn="ctr"/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Accounting</a:t>
            </a:r>
            <a:endParaRPr lang="ru-RU" sz="1100" b="0" strike="noStrike" spc="-1">
              <a:solidFill>
                <a:srgbClr val="000000"/>
              </a:solidFill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13.05.18 – 31.05.18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16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71" name="CustomShape 9"/>
          <p:cNvSpPr/>
          <p:nvPr/>
        </p:nvSpPr>
        <p:spPr>
          <a:xfrm>
            <a:off x="7005240" y="2817720"/>
            <a:ext cx="1800720" cy="504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marL="12600" algn="ctr"/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Computer Forensics</a:t>
            </a:r>
            <a:endParaRPr lang="ru-RU" sz="1100" b="0" strike="noStrike" spc="-1">
              <a:solidFill>
                <a:srgbClr val="000000"/>
              </a:solidFill>
              <a:latin typeface="Calibri"/>
              <a:ea typeface="Calibri"/>
            </a:endParaRPr>
          </a:p>
          <a:p>
            <a:pPr algn="ctr"/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24.06.18 – 11.07.18</a:t>
            </a:r>
            <a:endParaRPr lang="en-US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10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72" name="CustomShape 10"/>
          <p:cNvSpPr/>
          <p:nvPr/>
        </p:nvSpPr>
        <p:spPr>
          <a:xfrm>
            <a:off x="6264360" y="-71640"/>
            <a:ext cx="864000" cy="792000"/>
          </a:xfrm>
          <a:prstGeom prst="flowChartDecision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166320" y="360000"/>
            <a:ext cx="616896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Roboto Condensed"/>
              </a:rPr>
              <a:t>Russian Federal Center of Forensic Expertise of the Ministry of Justice of Russian Federation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7617960" y="4636440"/>
            <a:ext cx="1486440" cy="3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r">
              <a:lnSpc>
                <a:spcPct val="100000"/>
              </a:lnSpc>
            </a:pPr>
            <a:fld id="{98960624-1AA7-44D8-8DAC-218DAB478EFE}" type="slidenum">
              <a:rPr lang="ru-RU" sz="1200" b="1" strike="noStrike" spc="-1">
                <a:solidFill>
                  <a:srgbClr val="FFFFFF"/>
                </a:solidFill>
                <a:latin typeface="Roboto Condensed"/>
                <a:ea typeface="Roboto Condensed"/>
              </a:rPr>
              <a:t>9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144000" y="1390320"/>
            <a:ext cx="3815280" cy="1620000"/>
          </a:xfrm>
          <a:prstGeom prst="rect">
            <a:avLst/>
          </a:prstGeom>
          <a:solidFill>
            <a:srgbClr val="B3CDE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4"/>
          <p:cNvSpPr/>
          <p:nvPr/>
        </p:nvSpPr>
        <p:spPr>
          <a:xfrm>
            <a:off x="144360" y="3312000"/>
            <a:ext cx="5327640" cy="1655280"/>
          </a:xfrm>
          <a:prstGeom prst="flowChartAlternateProcess">
            <a:avLst/>
          </a:prstGeom>
          <a:solidFill>
            <a:srgbClr val="01F728"/>
          </a:solidFill>
          <a:ln w="19080">
            <a:solidFill>
              <a:srgbClr val="0D1F6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5"/>
          <p:cNvSpPr/>
          <p:nvPr/>
        </p:nvSpPr>
        <p:spPr>
          <a:xfrm>
            <a:off x="144360" y="3312000"/>
            <a:ext cx="5327640" cy="247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The main activities: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forensic examinations in criminal, civil, arbit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ral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 and administrative cases, forensic examinations and expert research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verifying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 a crime report;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training and certification of forensic institutions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’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 employees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in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areas of forensic exertise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ru-RU" sz="1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scientific and methodological support including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development of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 new types of forensic examinations; training, professional development and certification of workers; conducts internship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s for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 experts.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78" name="CustomShape 6"/>
          <p:cNvSpPr/>
          <p:nvPr/>
        </p:nvSpPr>
        <p:spPr>
          <a:xfrm>
            <a:off x="175320" y="1296000"/>
            <a:ext cx="3711960" cy="171432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a federal budget institution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works within the framework of the SCO, ENFSI and other international institutions in different countries  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accredited according to ISO 17025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a member of ENFSI since 2005</a:t>
            </a:r>
            <a:endParaRPr lang="ru-RU" sz="1300" b="0" strike="noStrike" spc="-1">
              <a:latin typeface="Arial"/>
              <a:ea typeface="Microsoft YaHei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263248"/>
                </a:solidFill>
                <a:latin typeface="Arial"/>
                <a:ea typeface="Roboto Condensed Light"/>
              </a:rPr>
              <a:t>provides  expertise in 24 forensic fields.</a:t>
            </a:r>
            <a:endParaRPr lang="ru-RU" sz="1300" b="0" strike="noStrike" spc="-1">
              <a:latin typeface="Arial"/>
              <a:ea typeface="Microsoft YaHei"/>
            </a:endParaRPr>
          </a:p>
        </p:txBody>
      </p:sp>
      <p:pic>
        <p:nvPicPr>
          <p:cNvPr id="279" name="Рисунок 27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2000" y="83520"/>
            <a:ext cx="1296000" cy="1140480"/>
          </a:xfrm>
          <a:prstGeom prst="rect">
            <a:avLst/>
          </a:prstGeom>
          <a:ln>
            <a:noFill/>
          </a:ln>
        </p:spPr>
      </p:pic>
      <p:pic>
        <p:nvPicPr>
          <p:cNvPr id="280" name="Рисунок 27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76000" y="1281240"/>
            <a:ext cx="2376000" cy="186552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pic>
        <p:nvPicPr>
          <p:cNvPr id="281" name="Рисунок 280"/>
          <p:cNvPicPr/>
          <p:nvPr/>
        </p:nvPicPr>
        <p:blipFill>
          <a:blip r:embed="rId4" cstate="print">
            <a:lum bright="-3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000" y="3215880"/>
            <a:ext cx="2304000" cy="1816200"/>
          </a:xfrm>
          <a:prstGeom prst="rect">
            <a:avLst/>
          </a:prstGeom>
          <a:ln w="19080">
            <a:solidFill>
              <a:srgbClr val="0D1F63"/>
            </a:solidFill>
            <a:round/>
          </a:ln>
        </p:spPr>
      </p:pic>
      <p:sp>
        <p:nvSpPr>
          <p:cNvPr id="282" name="CustomShape 7"/>
          <p:cNvSpPr/>
          <p:nvPr/>
        </p:nvSpPr>
        <p:spPr>
          <a:xfrm>
            <a:off x="7632000" y="2520000"/>
            <a:ext cx="1368000" cy="936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marL="12600" algn="ctr"/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Ecology</a:t>
            </a:r>
          </a:p>
          <a:p>
            <a:pPr algn="ctr"/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08.10.18 – 25.10.</a:t>
            </a: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10forensic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83" name="CustomShape 8"/>
          <p:cNvSpPr/>
          <p:nvPr/>
        </p:nvSpPr>
        <p:spPr>
          <a:xfrm>
            <a:off x="6480000" y="1368000"/>
            <a:ext cx="1368000" cy="1008000"/>
          </a:xfrm>
          <a:prstGeom prst="flowChartAlternateProcess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marL="12600" algn="ctr"/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Forensic Construction </a:t>
            </a:r>
          </a:p>
          <a:p>
            <a:pPr marL="12600" algn="ctr"/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and Engineering</a:t>
            </a:r>
          </a:p>
          <a:p>
            <a:pPr algn="ctr"/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11.09.18 – 28.09.</a:t>
            </a: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18</a:t>
            </a:r>
            <a:endParaRPr lang="ru-RU" sz="1100" b="0" strike="noStrike" spc="-1">
              <a:latin typeface="Calibri"/>
              <a:ea typeface="Calibri"/>
            </a:endParaRPr>
          </a:p>
          <a:p>
            <a:pPr algn="ctr"/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10 forensic experts</a:t>
            </a:r>
            <a:endParaRPr lang="ru-RU" sz="1100" b="0" strike="noStrike" spc="-1">
              <a:latin typeface="Calibri"/>
              <a:ea typeface="Calibri"/>
            </a:endParaRPr>
          </a:p>
        </p:txBody>
      </p:sp>
      <p:sp>
        <p:nvSpPr>
          <p:cNvPr id="284" name="CustomShape 9"/>
          <p:cNvSpPr/>
          <p:nvPr/>
        </p:nvSpPr>
        <p:spPr>
          <a:xfrm>
            <a:off x="6264000" y="-72000"/>
            <a:ext cx="864000" cy="792000"/>
          </a:xfrm>
          <a:prstGeom prst="flowChartDecision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1030</Words>
  <Application>Microsoft Office PowerPoint</Application>
  <PresentationFormat>Экран (16:9)</PresentationFormat>
  <Paragraphs>194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 Unicode MS</vt:lpstr>
      <vt:lpstr>Microsoft YaHei</vt:lpstr>
      <vt:lpstr>Arial</vt:lpstr>
      <vt:lpstr>Arial Black</vt:lpstr>
      <vt:lpstr>Calibri</vt:lpstr>
      <vt:lpstr>DejaVu Sans</vt:lpstr>
      <vt:lpstr>Roboto Condensed</vt:lpstr>
      <vt:lpstr>Roboto Condensed Light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КАЗГЮУ</dc:creator>
  <dc:description/>
  <cp:lastModifiedBy>КАЗГЮУ</cp:lastModifiedBy>
  <cp:revision>12</cp:revision>
  <dcterms:modified xsi:type="dcterms:W3CDTF">2019-06-07T11:30:02Z</dcterms:modified>
  <dc:language>ru-RU</dc:language>
</cp:coreProperties>
</file>