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21386800" cy="15122525"/>
  <p:notesSz cx="6797675" cy="9928225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36" y="-584"/>
      </p:cViewPr>
      <p:guideLst>
        <p:guide orient="horz" pos="4763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2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2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2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2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98C207C-76E3-4DF5-B562-F2BEC8B4D7F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714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body"/>
          </p:nvPr>
        </p:nvSpPr>
        <p:spPr>
          <a:xfrm>
            <a:off x="679680" y="4716720"/>
            <a:ext cx="5437800" cy="446688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19FDEB9-1EE5-4240-B246-9458FF982845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body"/>
          </p:nvPr>
        </p:nvSpPr>
        <p:spPr>
          <a:xfrm>
            <a:off x="679680" y="4716720"/>
            <a:ext cx="5437800" cy="446688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CD623B2-518E-4F28-AD23-34ECD311E23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body"/>
          </p:nvPr>
        </p:nvSpPr>
        <p:spPr>
          <a:xfrm>
            <a:off x="679680" y="4716720"/>
            <a:ext cx="5437800" cy="446688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TextShape 2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B701D6B-83A4-4B08-83AC-BEA26815E8E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body"/>
          </p:nvPr>
        </p:nvSpPr>
        <p:spPr>
          <a:xfrm>
            <a:off x="679680" y="4716720"/>
            <a:ext cx="5437800" cy="446688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ECD25B0-5A43-4F55-B646-9AD036522EA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679680" y="4716720"/>
            <a:ext cx="5437800" cy="446688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A5A268B-D6F1-471F-BC07-332E3D3A9F2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5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body"/>
          </p:nvPr>
        </p:nvSpPr>
        <p:spPr>
          <a:xfrm>
            <a:off x="679680" y="4716720"/>
            <a:ext cx="5437800" cy="446688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DF42BB8-F004-4837-BEA3-D4992EC0D42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069200" y="811980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093212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06920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Изображение 36"/>
          <p:cNvPicPr/>
          <p:nvPr/>
        </p:nvPicPr>
        <p:blipFill>
          <a:blip r:embed="rId2"/>
          <a:stretch/>
        </p:blipFill>
        <p:spPr>
          <a:xfrm>
            <a:off x="5196600" y="3538080"/>
            <a:ext cx="10992600" cy="8770680"/>
          </a:xfrm>
          <a:prstGeom prst="rect">
            <a:avLst/>
          </a:prstGeom>
          <a:ln>
            <a:noFill/>
          </a:ln>
        </p:spPr>
      </p:pic>
      <p:pic>
        <p:nvPicPr>
          <p:cNvPr id="38" name="Изображение 37"/>
          <p:cNvPicPr/>
          <p:nvPr/>
        </p:nvPicPr>
        <p:blipFill>
          <a:blip r:embed="rId2"/>
          <a:stretch/>
        </p:blipFill>
        <p:spPr>
          <a:xfrm>
            <a:off x="5196600" y="3538080"/>
            <a:ext cx="10992600" cy="877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09320" y="419040"/>
            <a:ext cx="20568240" cy="3048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06920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093212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1069200" y="811980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069200" y="811980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093212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106920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Изображение 75"/>
          <p:cNvPicPr/>
          <p:nvPr/>
        </p:nvPicPr>
        <p:blipFill>
          <a:blip r:embed="rId2"/>
          <a:stretch/>
        </p:blipFill>
        <p:spPr>
          <a:xfrm>
            <a:off x="5196600" y="3538080"/>
            <a:ext cx="10992600" cy="8770680"/>
          </a:xfrm>
          <a:prstGeom prst="rect">
            <a:avLst/>
          </a:prstGeom>
          <a:ln>
            <a:noFill/>
          </a:ln>
        </p:spPr>
      </p:pic>
      <p:pic>
        <p:nvPicPr>
          <p:cNvPr id="77" name="Изображение 76"/>
          <p:cNvPicPr/>
          <p:nvPr/>
        </p:nvPicPr>
        <p:blipFill>
          <a:blip r:embed="rId2"/>
          <a:stretch/>
        </p:blipFill>
        <p:spPr>
          <a:xfrm>
            <a:off x="5196600" y="3538080"/>
            <a:ext cx="10992600" cy="877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09320" y="419040"/>
            <a:ext cx="20568240" cy="3048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106920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093212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1069200" y="811980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1069200" y="811980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1093212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106920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7" name="Изображение 116"/>
          <p:cNvPicPr/>
          <p:nvPr/>
        </p:nvPicPr>
        <p:blipFill>
          <a:blip r:embed="rId2"/>
          <a:stretch/>
        </p:blipFill>
        <p:spPr>
          <a:xfrm>
            <a:off x="5196600" y="3538080"/>
            <a:ext cx="10992600" cy="8770680"/>
          </a:xfrm>
          <a:prstGeom prst="rect">
            <a:avLst/>
          </a:prstGeom>
          <a:ln>
            <a:noFill/>
          </a:ln>
        </p:spPr>
      </p:pic>
      <p:pic>
        <p:nvPicPr>
          <p:cNvPr id="118" name="Изображение 117"/>
          <p:cNvPicPr/>
          <p:nvPr/>
        </p:nvPicPr>
        <p:blipFill>
          <a:blip r:embed="rId2"/>
          <a:stretch/>
        </p:blipFill>
        <p:spPr>
          <a:xfrm>
            <a:off x="5196600" y="3538080"/>
            <a:ext cx="10992600" cy="877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09320" y="419040"/>
            <a:ext cx="20568240" cy="3048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06920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87706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0932120" y="811980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6920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0932120" y="3538440"/>
            <a:ext cx="9392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069200" y="8119800"/>
            <a:ext cx="1924776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2.wmf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04160" y="4697640"/>
            <a:ext cx="18178560" cy="324108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pPr algn="ctr">
              <a:lnSpc>
                <a:spcPct val="100000"/>
              </a:lnSpc>
            </a:pPr>
            <a:r>
              <a:rPr lang="ru-RU" sz="7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069200" y="14016240"/>
            <a:ext cx="4989960" cy="80460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13.1.20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7307280" y="14016240"/>
            <a:ext cx="6771960" cy="80460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5327360" y="14016240"/>
            <a:ext cx="4989960" cy="80460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pPr algn="r">
              <a:lnSpc>
                <a:spcPct val="100000"/>
              </a:lnSpc>
            </a:pPr>
            <a:fld id="{EEE0D9F2-3713-43A0-84CF-7B291F804DDE}" type="slidenum">
              <a:rPr lang="ru-RU" sz="2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4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069200" y="605520"/>
            <a:ext cx="19247760" cy="252000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pPr algn="ctr">
              <a:lnSpc>
                <a:spcPct val="100000"/>
              </a:lnSpc>
            </a:pPr>
            <a:r>
              <a:rPr lang="ru-RU" sz="7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069200" y="3528720"/>
            <a:ext cx="19247760" cy="9979920"/>
          </a:xfrm>
          <a:prstGeom prst="rect">
            <a:avLst/>
          </a:prstGeom>
        </p:spPr>
        <p:txBody>
          <a:bodyPr lIns="149040" tIns="74520" rIns="149040" bIns="7452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586440" indent="-586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</a:p>
          <a:p>
            <a:pPr marL="1270800" lvl="1" indent="-48852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955160" lvl="2" indent="-390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4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737080" lvl="3" indent="-39060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519000" lvl="4" indent="-39060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1069200" y="14016240"/>
            <a:ext cx="4989960" cy="80460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13.1.20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7307280" y="14016240"/>
            <a:ext cx="6771960" cy="80460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15327360" y="14016240"/>
            <a:ext cx="4989960" cy="80460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pPr algn="r">
              <a:lnSpc>
                <a:spcPct val="100000"/>
              </a:lnSpc>
            </a:pPr>
            <a:fld id="{6D597F20-EA27-4026-AE1B-523937011F2C}" type="slidenum">
              <a:rPr lang="ru-RU" sz="2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Изображение 77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79" name="CustomShape 1" hidden="1"/>
          <p:cNvSpPr/>
          <p:nvPr/>
        </p:nvSpPr>
        <p:spPr>
          <a:xfrm>
            <a:off x="0" y="0"/>
            <a:ext cx="378360" cy="3567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PlaceHolder 2"/>
          <p:cNvSpPr>
            <a:spLocks noGrp="1"/>
          </p:cNvSpPr>
          <p:nvPr>
            <p:ph type="title"/>
          </p:nvPr>
        </p:nvSpPr>
        <p:spPr>
          <a:xfrm>
            <a:off x="409320" y="419040"/>
            <a:ext cx="20568240" cy="657360"/>
          </a:xfrm>
          <a:prstGeom prst="rect">
            <a:avLst/>
          </a:prstGeom>
        </p:spPr>
        <p:txBody>
          <a:bodyPr lIns="149040" tIns="74520" rIns="149040" bIns="74520" anchor="ctr"/>
          <a:lstStyle/>
          <a:p>
            <a:pPr algn="ctr">
              <a:lnSpc>
                <a:spcPct val="100000"/>
              </a:lnSpc>
            </a:pPr>
            <a:r>
              <a:rPr lang="ru-RU" sz="7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20299680" y="14658840"/>
            <a:ext cx="999360" cy="2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fld id="{80762011-6CB9-4722-842F-27D879D20CBF}" type="slidenum">
              <a:rPr lang="ru-RU" sz="16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4" hidden="1"/>
          <p:cNvSpPr/>
          <p:nvPr/>
        </p:nvSpPr>
        <p:spPr>
          <a:xfrm>
            <a:off x="19288080" y="114120"/>
            <a:ext cx="156816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3" name="Изображение 82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069200" y="3538440"/>
            <a:ext cx="19247760" cy="87706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4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ine 1"/>
          <p:cNvSpPr/>
          <p:nvPr/>
        </p:nvSpPr>
        <p:spPr>
          <a:xfrm>
            <a:off x="5613840" y="5749200"/>
            <a:ext cx="10198800" cy="2412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5" name="Line 2"/>
          <p:cNvSpPr/>
          <p:nvPr/>
        </p:nvSpPr>
        <p:spPr>
          <a:xfrm>
            <a:off x="10524600" y="2791440"/>
            <a:ext cx="360" cy="437760"/>
          </a:xfrm>
          <a:prstGeom prst="line">
            <a:avLst/>
          </a:prstGeom>
          <a:ln w="2844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Line 3"/>
          <p:cNvSpPr/>
          <p:nvPr/>
        </p:nvSpPr>
        <p:spPr>
          <a:xfrm>
            <a:off x="10524600" y="4191120"/>
            <a:ext cx="360" cy="437760"/>
          </a:xfrm>
          <a:prstGeom prst="line">
            <a:avLst/>
          </a:prstGeom>
          <a:ln w="2844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4"/>
          <p:cNvSpPr/>
          <p:nvPr/>
        </p:nvSpPr>
        <p:spPr>
          <a:xfrm>
            <a:off x="5613840" y="5725440"/>
            <a:ext cx="360" cy="668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8" name="Line 5"/>
          <p:cNvSpPr/>
          <p:nvPr/>
        </p:nvSpPr>
        <p:spPr>
          <a:xfrm>
            <a:off x="10524600" y="5474880"/>
            <a:ext cx="0" cy="250200"/>
          </a:xfrm>
          <a:prstGeom prst="line">
            <a:avLst/>
          </a:prstGeom>
          <a:ln w="2844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6"/>
          <p:cNvSpPr/>
          <p:nvPr/>
        </p:nvSpPr>
        <p:spPr>
          <a:xfrm>
            <a:off x="15813000" y="5773680"/>
            <a:ext cx="360" cy="668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0" name="CustomShape 7"/>
          <p:cNvSpPr/>
          <p:nvPr/>
        </p:nvSpPr>
        <p:spPr>
          <a:xfrm>
            <a:off x="10534320" y="5760360"/>
            <a:ext cx="360" cy="4469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1" name="CustomShape 8"/>
          <p:cNvSpPr/>
          <p:nvPr/>
        </p:nvSpPr>
        <p:spPr>
          <a:xfrm>
            <a:off x="3781080" y="6442560"/>
            <a:ext cx="3507120" cy="1742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Группы управления проектами (ГУП) – Председатель УМО – ректор базового вуза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9"/>
          <p:cNvSpPr/>
          <p:nvPr/>
        </p:nvSpPr>
        <p:spPr>
          <a:xfrm>
            <a:off x="13887720" y="6410880"/>
            <a:ext cx="3973680" cy="1777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Группы управления проектами (ГУП) – Председатель УМО – ректор базового вуза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10"/>
          <p:cNvSpPr/>
          <p:nvPr/>
        </p:nvSpPr>
        <p:spPr>
          <a:xfrm>
            <a:off x="8645040" y="10230120"/>
            <a:ext cx="3777840" cy="16646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Группы управления проектами (ГУП) – Председатель УМО – ректор базового вуза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11"/>
          <p:cNvSpPr/>
          <p:nvPr/>
        </p:nvSpPr>
        <p:spPr>
          <a:xfrm>
            <a:off x="612360" y="6979680"/>
            <a:ext cx="2809080" cy="11710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12"/>
          <p:cNvSpPr/>
          <p:nvPr/>
        </p:nvSpPr>
        <p:spPr>
          <a:xfrm>
            <a:off x="18074160" y="6979680"/>
            <a:ext cx="2844000" cy="12049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13"/>
          <p:cNvSpPr/>
          <p:nvPr/>
        </p:nvSpPr>
        <p:spPr>
          <a:xfrm>
            <a:off x="4130280" y="8523000"/>
            <a:ext cx="2809080" cy="10724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4"/>
          <p:cNvSpPr/>
          <p:nvPr/>
        </p:nvSpPr>
        <p:spPr>
          <a:xfrm>
            <a:off x="7583400" y="6979680"/>
            <a:ext cx="2809080" cy="120492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15"/>
          <p:cNvSpPr/>
          <p:nvPr/>
        </p:nvSpPr>
        <p:spPr>
          <a:xfrm>
            <a:off x="10689120" y="6979680"/>
            <a:ext cx="2882520" cy="12049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16"/>
          <p:cNvSpPr/>
          <p:nvPr/>
        </p:nvSpPr>
        <p:spPr>
          <a:xfrm>
            <a:off x="14365440" y="8576280"/>
            <a:ext cx="2894400" cy="1019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17"/>
          <p:cNvSpPr/>
          <p:nvPr/>
        </p:nvSpPr>
        <p:spPr>
          <a:xfrm>
            <a:off x="5535000" y="10705680"/>
            <a:ext cx="2783520" cy="11887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18"/>
          <p:cNvSpPr/>
          <p:nvPr/>
        </p:nvSpPr>
        <p:spPr>
          <a:xfrm>
            <a:off x="9142200" y="12134160"/>
            <a:ext cx="2783520" cy="1187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19"/>
          <p:cNvSpPr/>
          <p:nvPr/>
        </p:nvSpPr>
        <p:spPr>
          <a:xfrm>
            <a:off x="12770280" y="10705680"/>
            <a:ext cx="2783520" cy="12229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Участники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0"/>
          <p:cNvSpPr/>
          <p:nvPr/>
        </p:nvSpPr>
        <p:spPr>
          <a:xfrm>
            <a:off x="5613840" y="8188560"/>
            <a:ext cx="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4" name="CustomShape 21"/>
          <p:cNvSpPr/>
          <p:nvPr/>
        </p:nvSpPr>
        <p:spPr>
          <a:xfrm>
            <a:off x="10534320" y="11894760"/>
            <a:ext cx="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5" name="CustomShape 22"/>
          <p:cNvSpPr/>
          <p:nvPr/>
        </p:nvSpPr>
        <p:spPr>
          <a:xfrm>
            <a:off x="15874560" y="8225640"/>
            <a:ext cx="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6" name="CustomShape 23"/>
          <p:cNvSpPr/>
          <p:nvPr/>
        </p:nvSpPr>
        <p:spPr>
          <a:xfrm flipH="1">
            <a:off x="3434400" y="7537680"/>
            <a:ext cx="3589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7" name="CustomShape 24"/>
          <p:cNvSpPr/>
          <p:nvPr/>
        </p:nvSpPr>
        <p:spPr>
          <a:xfrm flipH="1">
            <a:off x="8318160" y="11413800"/>
            <a:ext cx="3589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8" name="CustomShape 25"/>
          <p:cNvSpPr/>
          <p:nvPr/>
        </p:nvSpPr>
        <p:spPr>
          <a:xfrm flipH="1">
            <a:off x="13503240" y="7537680"/>
            <a:ext cx="3589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9" name="CustomShape 26"/>
          <p:cNvSpPr/>
          <p:nvPr/>
        </p:nvSpPr>
        <p:spPr>
          <a:xfrm flipV="1">
            <a:off x="7288560" y="7560360"/>
            <a:ext cx="340560" cy="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0" name="CustomShape 27"/>
          <p:cNvSpPr/>
          <p:nvPr/>
        </p:nvSpPr>
        <p:spPr>
          <a:xfrm flipV="1">
            <a:off x="17799840" y="7538400"/>
            <a:ext cx="340560" cy="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1" name="CustomShape 28"/>
          <p:cNvSpPr/>
          <p:nvPr/>
        </p:nvSpPr>
        <p:spPr>
          <a:xfrm flipV="1">
            <a:off x="12423240" y="11381400"/>
            <a:ext cx="340560" cy="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2" name="CustomShape 29"/>
          <p:cNvSpPr/>
          <p:nvPr/>
        </p:nvSpPr>
        <p:spPr>
          <a:xfrm>
            <a:off x="6679800" y="3160080"/>
            <a:ext cx="8672400" cy="1057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49040" tIns="74520" rIns="149040" bIns="7452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Заместитель Руководителя – директор ДВПО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Тойбаев А.Ж.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30"/>
          <p:cNvSpPr/>
          <p:nvPr/>
        </p:nvSpPr>
        <p:spPr>
          <a:xfrm>
            <a:off x="6679800" y="1465560"/>
            <a:ext cx="8672400" cy="1325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49040" tIns="74520" rIns="149040" bIns="7452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–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вице-министр образования и науки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31"/>
          <p:cNvSpPr/>
          <p:nvPr/>
        </p:nvSpPr>
        <p:spPr>
          <a:xfrm>
            <a:off x="3204720" y="4483800"/>
            <a:ext cx="15321960" cy="990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720" tIns="18360" rIns="36720" bIns="1836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проектного офиса – ЦБПиАМ и Управление содержания и интернационализации ДВПО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2"/>
          <p:cNvSpPr/>
          <p:nvPr/>
        </p:nvSpPr>
        <p:spPr>
          <a:xfrm>
            <a:off x="1188360" y="360360"/>
            <a:ext cx="188200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СТРУКТУРА РУМС – ПРОЕКТНОГО ОФИСА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Line 33"/>
          <p:cNvSpPr/>
          <p:nvPr/>
        </p:nvSpPr>
        <p:spPr>
          <a:xfrm>
            <a:off x="900000" y="1152360"/>
            <a:ext cx="19802160" cy="360"/>
          </a:xfrm>
          <a:prstGeom prst="line">
            <a:avLst/>
          </a:prstGeom>
          <a:ln w="633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Line 34"/>
          <p:cNvSpPr/>
          <p:nvPr/>
        </p:nvSpPr>
        <p:spPr>
          <a:xfrm>
            <a:off x="900000" y="1267920"/>
            <a:ext cx="19802160" cy="360"/>
          </a:xfrm>
          <a:prstGeom prst="line">
            <a:avLst/>
          </a:prstGeom>
          <a:ln w="3168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8" name="Picture 2"/>
          <p:cNvPicPr/>
          <p:nvPr/>
        </p:nvPicPr>
        <p:blipFill>
          <a:blip r:embed="rId3"/>
          <a:stretch/>
        </p:blipFill>
        <p:spPr>
          <a:xfrm>
            <a:off x="19023120" y="0"/>
            <a:ext cx="2327040" cy="146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092040" y="1738800"/>
            <a:ext cx="13433400" cy="647640"/>
          </a:xfrm>
          <a:prstGeom prst="rect">
            <a:avLst/>
          </a:prstGeom>
          <a:ln w="3168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149040" tIns="74520" rIns="149040" bIns="7452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УЧЕБНО-МЕТОДИЧЕСКОЕ ОБЪЕДИНЕНИЕ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8838000" y="2386800"/>
            <a:ext cx="2016000" cy="533880"/>
          </a:xfrm>
          <a:prstGeom prst="downArrow">
            <a:avLst>
              <a:gd name="adj1" fmla="val 50000"/>
              <a:gd name="adj2" fmla="val 50000"/>
            </a:avLst>
          </a:prstGeom>
          <a:ln w="3168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3544560" y="2952720"/>
            <a:ext cx="12745080" cy="647640"/>
          </a:xfrm>
          <a:prstGeom prst="rect">
            <a:avLst/>
          </a:prstGeom>
          <a:ln w="3168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149040" tIns="74520" rIns="149040" bIns="7452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Группа управления проектами (ГУП)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Line 4"/>
          <p:cNvSpPr/>
          <p:nvPr/>
        </p:nvSpPr>
        <p:spPr>
          <a:xfrm>
            <a:off x="9835560" y="11318400"/>
            <a:ext cx="246996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3" name="Line 5"/>
          <p:cNvSpPr/>
          <p:nvPr/>
        </p:nvSpPr>
        <p:spPr>
          <a:xfrm>
            <a:off x="9861480" y="9064080"/>
            <a:ext cx="246132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4" name="CustomShape 6"/>
          <p:cNvSpPr/>
          <p:nvPr/>
        </p:nvSpPr>
        <p:spPr>
          <a:xfrm>
            <a:off x="3173040" y="10153080"/>
            <a:ext cx="3915720" cy="23986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Назарбаев Университет, Назарбаев интеллектуальные школы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7"/>
          <p:cNvSpPr/>
          <p:nvPr/>
        </p:nvSpPr>
        <p:spPr>
          <a:xfrm>
            <a:off x="4803840" y="3974040"/>
            <a:ext cx="10080000" cy="1776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Группы управления проектами – Председатель УМО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Ректор вуза</a:t>
            </a:r>
          </a:p>
        </p:txBody>
      </p:sp>
      <p:sp>
        <p:nvSpPr>
          <p:cNvPr id="166" name="CustomShape 8"/>
          <p:cNvSpPr/>
          <p:nvPr/>
        </p:nvSpPr>
        <p:spPr>
          <a:xfrm>
            <a:off x="3132720" y="12752640"/>
            <a:ext cx="3915720" cy="18651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Представители ассоциаций работодателей, НПП «Атамекен»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9"/>
          <p:cNvSpPr/>
          <p:nvPr/>
        </p:nvSpPr>
        <p:spPr>
          <a:xfrm>
            <a:off x="3173040" y="8221320"/>
            <a:ext cx="3915720" cy="17236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Вузы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10"/>
          <p:cNvSpPr/>
          <p:nvPr/>
        </p:nvSpPr>
        <p:spPr>
          <a:xfrm>
            <a:off x="5992920" y="6381720"/>
            <a:ext cx="8115120" cy="1321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Команда ГУП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11"/>
          <p:cNvSpPr/>
          <p:nvPr/>
        </p:nvSpPr>
        <p:spPr>
          <a:xfrm>
            <a:off x="12305520" y="10334160"/>
            <a:ext cx="4112280" cy="19688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Представители ГО и неправительственных организаций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12"/>
          <p:cNvSpPr/>
          <p:nvPr/>
        </p:nvSpPr>
        <p:spPr>
          <a:xfrm>
            <a:off x="12305160" y="8213760"/>
            <a:ext cx="4112280" cy="1737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Педагогические и научные работники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13"/>
          <p:cNvSpPr/>
          <p:nvPr/>
        </p:nvSpPr>
        <p:spPr>
          <a:xfrm>
            <a:off x="12380760" y="12681720"/>
            <a:ext cx="4060440" cy="18651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Зарубежные эксперты в области высшего образования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Line 14"/>
          <p:cNvSpPr/>
          <p:nvPr/>
        </p:nvSpPr>
        <p:spPr>
          <a:xfrm>
            <a:off x="9843840" y="5751000"/>
            <a:ext cx="19440" cy="63036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3" name="Line 15"/>
          <p:cNvSpPr/>
          <p:nvPr/>
        </p:nvSpPr>
        <p:spPr>
          <a:xfrm>
            <a:off x="9862920" y="7702920"/>
            <a:ext cx="720" cy="595296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4" name="Line 16"/>
          <p:cNvSpPr/>
          <p:nvPr/>
        </p:nvSpPr>
        <p:spPr>
          <a:xfrm flipV="1">
            <a:off x="7107840" y="9070560"/>
            <a:ext cx="2736000" cy="1152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5" name="Line 17"/>
          <p:cNvSpPr/>
          <p:nvPr/>
        </p:nvSpPr>
        <p:spPr>
          <a:xfrm>
            <a:off x="7107840" y="11318400"/>
            <a:ext cx="272772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6" name="Line 18"/>
          <p:cNvSpPr/>
          <p:nvPr/>
        </p:nvSpPr>
        <p:spPr>
          <a:xfrm flipV="1">
            <a:off x="9863640" y="13614120"/>
            <a:ext cx="2516760" cy="504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7" name="Line 19"/>
          <p:cNvSpPr/>
          <p:nvPr/>
        </p:nvSpPr>
        <p:spPr>
          <a:xfrm>
            <a:off x="7088760" y="13622760"/>
            <a:ext cx="275508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8" name="CustomShape 20"/>
          <p:cNvSpPr/>
          <p:nvPr/>
        </p:nvSpPr>
        <p:spPr>
          <a:xfrm>
            <a:off x="15604920" y="4026960"/>
            <a:ext cx="3915720" cy="17236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Администратор ГУП – секретарь УМО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Line 21"/>
          <p:cNvSpPr/>
          <p:nvPr/>
        </p:nvSpPr>
        <p:spPr>
          <a:xfrm>
            <a:off x="14884200" y="4838400"/>
            <a:ext cx="720360" cy="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0" name="CustomShape 22"/>
          <p:cNvSpPr/>
          <p:nvPr/>
        </p:nvSpPr>
        <p:spPr>
          <a:xfrm>
            <a:off x="540360" y="147960"/>
            <a:ext cx="19196280" cy="115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СОСТАВЫ УЧЕБНО-МЕТОДИЧЕСКИХ ОБЪЕДИНЕНИЙ – ГРУПП УПРАВЛЕНИЯ ПРОЕКТАМИ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Line 23"/>
          <p:cNvSpPr/>
          <p:nvPr/>
        </p:nvSpPr>
        <p:spPr>
          <a:xfrm>
            <a:off x="697320" y="1368360"/>
            <a:ext cx="19802160" cy="360"/>
          </a:xfrm>
          <a:prstGeom prst="line">
            <a:avLst/>
          </a:prstGeom>
          <a:ln w="633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Line 24"/>
          <p:cNvSpPr/>
          <p:nvPr/>
        </p:nvSpPr>
        <p:spPr>
          <a:xfrm>
            <a:off x="697320" y="1512360"/>
            <a:ext cx="19802520" cy="360"/>
          </a:xfrm>
          <a:prstGeom prst="line">
            <a:avLst/>
          </a:prstGeom>
          <a:ln w="3168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3" name="Picture 2"/>
          <p:cNvPicPr/>
          <p:nvPr/>
        </p:nvPicPr>
        <p:blipFill>
          <a:blip r:embed="rId3"/>
          <a:stretch/>
        </p:blipFill>
        <p:spPr>
          <a:xfrm>
            <a:off x="19023120" y="0"/>
            <a:ext cx="2327040" cy="146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42520" y="147960"/>
            <a:ext cx="18649800" cy="115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ЗАДАЧИ УЧЕБНО-МЕТОДИЧЕСКИХ ОБЪЕДИНЕНИЙ – ГРУПП УПРАВЛЕНИЯ ПРОЕКТАМИ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Line 2"/>
          <p:cNvSpPr/>
          <p:nvPr/>
        </p:nvSpPr>
        <p:spPr>
          <a:xfrm>
            <a:off x="697320" y="1368360"/>
            <a:ext cx="19802160" cy="360"/>
          </a:xfrm>
          <a:prstGeom prst="line">
            <a:avLst/>
          </a:prstGeom>
          <a:ln w="633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Line 3"/>
          <p:cNvSpPr/>
          <p:nvPr/>
        </p:nvSpPr>
        <p:spPr>
          <a:xfrm>
            <a:off x="697320" y="1512360"/>
            <a:ext cx="19802520" cy="360"/>
          </a:xfrm>
          <a:prstGeom prst="line">
            <a:avLst/>
          </a:prstGeom>
          <a:ln w="3168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4"/>
          <p:cNvSpPr/>
          <p:nvPr/>
        </p:nvSpPr>
        <p:spPr>
          <a:xfrm>
            <a:off x="900360" y="2068560"/>
            <a:ext cx="19767240" cy="28663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lIns="1534320" tIns="1082880" rIns="1534320" bIns="199080"/>
          <a:lstStyle/>
          <a:p>
            <a:pPr marL="285840" lvl="1" indent="-285480" algn="just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Проведение семинаров-тренингов, мероприятий для обсуждения современных трендов развития образования и комплексного обновления ОП;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lvl="1" indent="-285480" algn="just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Включение в членство работодателей, ведущих ученых и ППС из других вузов, Назарбаев Университета и НИШ, зарубежных партнеров.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2185560" y="1902240"/>
            <a:ext cx="13433400" cy="9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3">
            <a:scrgbClr r="0" g="0" b="0"/>
          </a:effectRef>
          <a:fontRef idx="minor"/>
        </p:style>
        <p:txBody>
          <a:bodyPr lIns="569520" tIns="46440" rIns="523080" bIns="46440" anchor="ctr"/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СОЗДАНИЕ ДИАЛОГОВЫХ ПЛОЩАДОК МЕЖДУ РАЗНЫМИ СТЕЙКХОЛДЕРАМИ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6"/>
          <p:cNvSpPr/>
          <p:nvPr/>
        </p:nvSpPr>
        <p:spPr>
          <a:xfrm>
            <a:off x="900360" y="5395320"/>
            <a:ext cx="19767240" cy="376704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lIns="1534320" tIns="1082880" rIns="1534320" bIns="199080"/>
          <a:lstStyle/>
          <a:p>
            <a:pPr marL="285840" lvl="1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Проведение анализа и исследования прогнозной потребности рынка труда;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lvl="1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Распространение результатов исследования между другими участниками ГУП;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lvl="1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Выработка единых подходов к разработке и совершенствованию ОП с учетом рынка труда;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lvl="1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Рекомендация по использованию профессиональных стандартов и ОРК при разработке ОП;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lvl="1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Разъяснение роли внедрения элементов НСК в систему экономических отношений на заседании УМО.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7"/>
          <p:cNvSpPr/>
          <p:nvPr/>
        </p:nvSpPr>
        <p:spPr>
          <a:xfrm>
            <a:off x="2250360" y="5212080"/>
            <a:ext cx="13374720" cy="9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3">
            <a:scrgbClr r="0" g="0" b="0"/>
          </a:effectRef>
          <a:fontRef idx="minor"/>
        </p:style>
        <p:txBody>
          <a:bodyPr lIns="569520" tIns="46440" rIns="523080" bIns="46440" anchor="ctr"/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ПОВЫШЕНИЕ КАЧЕСТВА ОБРАЗОВАНИЯ И ПРОФЕССИОНАЛЬНОЙ ПОДГОТОВКИ КАДРОВ      </a:t>
            </a:r>
            <a:r>
              <a:rPr lang="ru-RU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</a:t>
            </a:r>
            <a:r>
              <a:rPr lang="ru-RU" sz="14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8"/>
          <p:cNvSpPr/>
          <p:nvPr/>
        </p:nvSpPr>
        <p:spPr>
          <a:xfrm>
            <a:off x="900360" y="9626400"/>
            <a:ext cx="19767240" cy="20473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lIns="1534320" tIns="1082880" rIns="1534320" bIns="199080"/>
          <a:lstStyle/>
          <a:p>
            <a:pPr marL="285840" lvl="1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Выработка единых подходов к формированию результатов обучения (компетенций) и оценивания достижений обучения.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9"/>
          <p:cNvSpPr/>
          <p:nvPr/>
        </p:nvSpPr>
        <p:spPr>
          <a:xfrm>
            <a:off x="2250360" y="9443520"/>
            <a:ext cx="13304160" cy="9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3">
            <a:scrgbClr r="0" g="0" b="0"/>
          </a:effectRef>
          <a:fontRef idx="minor"/>
        </p:style>
        <p:txBody>
          <a:bodyPr lIns="569520" tIns="46440" rIns="523080" bIns="46440" anchor="ctr"/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ПОВЫШЕНИЕ КОНКУРЕНТОСПОСОБНОСТИ ВУЗОВ  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10"/>
          <p:cNvSpPr/>
          <p:nvPr/>
        </p:nvSpPr>
        <p:spPr>
          <a:xfrm>
            <a:off x="900360" y="12137760"/>
            <a:ext cx="19767240" cy="167868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lIns="1534320" tIns="1082880" rIns="1534320" bIns="199080"/>
          <a:lstStyle/>
          <a:p>
            <a:pPr marL="285840" lvl="1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Предложения по приему и требованиям к поступающим в вузы в рамках нового формата ЕНТ. 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11"/>
          <p:cNvSpPr/>
          <p:nvPr/>
        </p:nvSpPr>
        <p:spPr>
          <a:xfrm>
            <a:off x="2250360" y="11954880"/>
            <a:ext cx="13230720" cy="9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3">
            <a:scrgbClr r="0" g="0" b="0"/>
          </a:effectRef>
          <a:fontRef idx="minor"/>
        </p:style>
        <p:txBody>
          <a:bodyPr lIns="569520" tIns="46440" rIns="523080" bIns="46440" anchor="ctr"/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ФОРМИРОВАНИЕ РЕКОМЕНДАЦИЙ ПО ОПРЕДЕЛЕНИЮ ПРОФИЛЬНЫХ ПРЕДМЕТОВ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5" name="Picture 2"/>
          <p:cNvPicPr/>
          <p:nvPr/>
        </p:nvPicPr>
        <p:blipFill>
          <a:blip r:embed="rId3"/>
          <a:stretch/>
        </p:blipFill>
        <p:spPr>
          <a:xfrm>
            <a:off x="19023120" y="0"/>
            <a:ext cx="2327040" cy="146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 hidden="1"/>
          <p:cNvSpPr/>
          <p:nvPr/>
        </p:nvSpPr>
        <p:spPr>
          <a:xfrm>
            <a:off x="2673720" y="0"/>
            <a:ext cx="283680" cy="3567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2"/>
          <p:cNvSpPr/>
          <p:nvPr/>
        </p:nvSpPr>
        <p:spPr>
          <a:xfrm rot="16200000">
            <a:off x="10566360" y="1475280"/>
            <a:ext cx="1276920" cy="86328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DDF4FC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92160" rIns="0" bIns="9216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ＭＳ Ｐゴシック"/>
              </a:rPr>
              <a:t>Ответс-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ＭＳ Ｐゴシック"/>
              </a:rPr>
              <a:t>твенные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11635560" y="1269360"/>
            <a:ext cx="9123840" cy="1278360"/>
          </a:xfrm>
          <a:prstGeom prst="rect">
            <a:avLst/>
          </a:prstGeom>
          <a:solidFill>
            <a:srgbClr val="ECFAFF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4"/>
          <p:cNvSpPr/>
          <p:nvPr/>
        </p:nvSpPr>
        <p:spPr>
          <a:xfrm>
            <a:off x="11764080" y="1291680"/>
            <a:ext cx="8023680" cy="64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MS PGothic"/>
              </a:rPr>
              <a:t>Главный исполнитель: 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MS PGothic"/>
              </a:rPr>
              <a:t>МОН – Шохаев О.А.  </a:t>
            </a:r>
            <a:endParaRPr lang="ru-RU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5"/>
          <p:cNvSpPr/>
          <p:nvPr/>
        </p:nvSpPr>
        <p:spPr>
          <a:xfrm>
            <a:off x="11764080" y="2014560"/>
            <a:ext cx="8881200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Со-исполнитель: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УМО и АО «ЦБПиАМ»</a:t>
            </a:r>
            <a:endParaRPr lang="ru-RU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6"/>
          <p:cNvSpPr/>
          <p:nvPr/>
        </p:nvSpPr>
        <p:spPr>
          <a:xfrm>
            <a:off x="1305000" y="1293480"/>
            <a:ext cx="9302040" cy="7252560"/>
          </a:xfrm>
          <a:prstGeom prst="rect">
            <a:avLst/>
          </a:prstGeom>
          <a:solidFill>
            <a:srgbClr val="ECFAFF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7"/>
          <p:cNvSpPr/>
          <p:nvPr/>
        </p:nvSpPr>
        <p:spPr>
          <a:xfrm rot="16200000">
            <a:off x="-2776680" y="4479840"/>
            <a:ext cx="7252560" cy="88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DDF4FC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36000" rIns="0" bIns="36000" anchor="ctr"/>
          <a:lstStyle/>
          <a:p>
            <a:pPr algn="ctr">
              <a:lnSpc>
                <a:spcPct val="100000"/>
              </a:lnSpc>
            </a:pPr>
            <a:r>
              <a:rPr lang="ru-RU" sz="21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ＭＳ Ｐゴシック"/>
              </a:rPr>
              <a:t>Краткое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ＭＳ Ｐゴシック"/>
              </a:rPr>
              <a:t>описание меры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Line 8"/>
          <p:cNvSpPr/>
          <p:nvPr/>
        </p:nvSpPr>
        <p:spPr>
          <a:xfrm>
            <a:off x="1305000" y="1293480"/>
            <a:ext cx="360" cy="176364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9"/>
          <p:cNvSpPr/>
          <p:nvPr/>
        </p:nvSpPr>
        <p:spPr>
          <a:xfrm>
            <a:off x="1430640" y="1297440"/>
            <a:ext cx="9055080" cy="89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Контекст. </a:t>
            </a: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целях повышения качества высшего образования и построения проектно-ориентированной системы управления вузами, а именно для эффективного руководства учебно-методической работы, необходимо модернизировать и форсировать работу УМО с внедрением принципов проектного управления.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Существующая проблема.</a:t>
            </a: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Сейчас вузы самостоятельно разрабатывают образовательные программы совместно с работодателями с учетом потребности экономики для обеспечения подготовки кадров по наиболее востребованным на рынке труда направлениям.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Однако, на практике эти нормы не реализовываются в полном объеме. Важную роль здесь играют УМО, которые должны быть связующим звеном между разными стейкхолдерами. А именно, на базе УМО необходимо создавать диалоговые площадки путем проведения семинаров-тренингов, мероприятий для обсуждения современных трендов развития образования и комплексного обновления образовательных программ.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Целью проекта является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Цель создания Проектного офиса – </a:t>
            </a:r>
            <a:r>
              <a:rPr lang="ru-RU" sz="2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это актуализация и приведение в соответствие с  мировыми трендами содержания  высшего и послевузовского образования.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Основными задачами проектного офиса являются: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обновление содержания образовательных программ;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имплементация результатов проектов в нормативные правовые акты и программные документы;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мониторинг достижения цели и KPI.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TextShape 10"/>
          <p:cNvSpPr txBox="1"/>
          <p:nvPr/>
        </p:nvSpPr>
        <p:spPr>
          <a:xfrm>
            <a:off x="409320" y="419040"/>
            <a:ext cx="20568240" cy="2674440"/>
          </a:xfrm>
          <a:prstGeom prst="rect">
            <a:avLst/>
          </a:prstGeom>
          <a:noFill/>
          <a:ln>
            <a:noFill/>
          </a:ln>
        </p:spPr>
        <p:txBody>
          <a:bodyPr lIns="149040" tIns="74520" rIns="149040" bIns="7452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Трансформация УМО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1271520" y="8669520"/>
            <a:ext cx="9316080" cy="2192760"/>
          </a:xfrm>
          <a:prstGeom prst="rect">
            <a:avLst/>
          </a:prstGeom>
          <a:solidFill>
            <a:srgbClr val="ECFAFF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12"/>
          <p:cNvSpPr/>
          <p:nvPr/>
        </p:nvSpPr>
        <p:spPr>
          <a:xfrm rot="16200000">
            <a:off x="-265680" y="9325800"/>
            <a:ext cx="2192760" cy="88164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DDF4FC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55080" tIns="55080" rIns="55080" bIns="5508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ＭＳ Ｐゴシック"/>
              </a:rPr>
              <a:t>КПЭ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13"/>
          <p:cNvSpPr/>
          <p:nvPr/>
        </p:nvSpPr>
        <p:spPr>
          <a:xfrm>
            <a:off x="1395000" y="8910360"/>
            <a:ext cx="9068400" cy="14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48320" lvl="1" indent="-146520">
              <a:lnSpc>
                <a:spcPct val="100000"/>
              </a:lnSpc>
              <a:buClr>
                <a:srgbClr val="0070CE"/>
              </a:buClr>
              <a:buSzPct val="125000"/>
              <a:buFont typeface="Arial"/>
              <a:buChar char="•"/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Доля участия работодателей и представителей ГО и НПО в реализации решений УМО до 50% в 2021 году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8320" lvl="1" indent="-146520">
              <a:lnSpc>
                <a:spcPct val="100000"/>
              </a:lnSpc>
              <a:buClr>
                <a:srgbClr val="0070CE"/>
              </a:buClr>
              <a:buSzPct val="125000"/>
              <a:buFont typeface="Arial"/>
              <a:buChar char="•"/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Доля обновленных образовательных программ ВУЗов с учетом рекомендаций УМО до 70% в 2021 году </a:t>
            </a:r>
            <a:endParaRPr lang="ru-RU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14"/>
          <p:cNvSpPr/>
          <p:nvPr/>
        </p:nvSpPr>
        <p:spPr>
          <a:xfrm>
            <a:off x="11633760" y="2668680"/>
            <a:ext cx="9086400" cy="9026280"/>
          </a:xfrm>
          <a:prstGeom prst="rect">
            <a:avLst/>
          </a:prstGeom>
          <a:solidFill>
            <a:srgbClr val="ECFAFF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15"/>
          <p:cNvSpPr/>
          <p:nvPr/>
        </p:nvSpPr>
        <p:spPr>
          <a:xfrm rot="16200000">
            <a:off x="6674760" y="6743880"/>
            <a:ext cx="9078840" cy="88164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DDF4FC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40760" tIns="140760" rIns="140760" bIns="14076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ＭＳ Ｐゴシック"/>
              </a:rPr>
              <a:t>Ключевые этапы и сроки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16"/>
          <p:cNvSpPr/>
          <p:nvPr/>
        </p:nvSpPr>
        <p:spPr>
          <a:xfrm>
            <a:off x="12003120" y="3240720"/>
            <a:ext cx="17280" cy="6984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bg1">
                <a:lumMod val="75000"/>
              </a:schemeClr>
            </a:solidFill>
            <a:custDash>
              <a:ds d="100000" sp="100000"/>
            </a:custDash>
            <a:round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17"/>
          <p:cNvSpPr/>
          <p:nvPr/>
        </p:nvSpPr>
        <p:spPr>
          <a:xfrm>
            <a:off x="1271520" y="10948680"/>
            <a:ext cx="9316080" cy="2660760"/>
          </a:xfrm>
          <a:prstGeom prst="rect">
            <a:avLst/>
          </a:prstGeom>
          <a:solidFill>
            <a:srgbClr val="ECFAFF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18"/>
          <p:cNvSpPr/>
          <p:nvPr/>
        </p:nvSpPr>
        <p:spPr>
          <a:xfrm rot="16200000">
            <a:off x="-499680" y="11838600"/>
            <a:ext cx="2660760" cy="88164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DDF4FC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55080" tIns="55080" rIns="55080" bIns="55080" anchor="ctr"/>
          <a:lstStyle/>
          <a:p>
            <a:pPr algn="ctr">
              <a:lnSpc>
                <a:spcPct val="100000"/>
              </a:lnSpc>
            </a:pPr>
            <a:r>
              <a:rPr lang="ru-RU" sz="2100" b="1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ＭＳ Ｐゴシック"/>
              </a:rPr>
              <a:t>Ресурсы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19"/>
          <p:cNvSpPr/>
          <p:nvPr/>
        </p:nvSpPr>
        <p:spPr>
          <a:xfrm>
            <a:off x="1395000" y="11266560"/>
            <a:ext cx="906840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accent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20"/>
          <p:cNvSpPr/>
          <p:nvPr/>
        </p:nvSpPr>
        <p:spPr>
          <a:xfrm>
            <a:off x="1395000" y="10932480"/>
            <a:ext cx="9068400" cy="33372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14040" anchor="b"/>
          <a:lstStyle/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70CE"/>
                </a:solidFill>
                <a:uFill>
                  <a:solidFill>
                    <a:srgbClr val="FFFFFF"/>
                  </a:solidFill>
                </a:uFill>
                <a:latin typeface="Segoe UI Light"/>
                <a:ea typeface="MS PGothic"/>
              </a:rPr>
              <a:t>Необходимые ресурсы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1"/>
          <p:cNvSpPr/>
          <p:nvPr/>
        </p:nvSpPr>
        <p:spPr>
          <a:xfrm>
            <a:off x="1410840" y="11468160"/>
            <a:ext cx="9052560" cy="31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 счет средств вузов, на базе которых созданы УМО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2"/>
          <p:cNvSpPr/>
          <p:nvPr/>
        </p:nvSpPr>
        <p:spPr>
          <a:xfrm>
            <a:off x="424800" y="170640"/>
            <a:ext cx="3029400" cy="48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>
              <a:lnSpc>
                <a:spcPct val="100000"/>
              </a:lnSpc>
            </a:pPr>
            <a:r>
              <a:rPr lang="ru-RU" sz="1600" b="0" strike="noStrike" cap="all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Направление </a:t>
            </a:r>
            <a:r>
              <a:rPr lang="ru-RU" sz="15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Образование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3"/>
          <p:cNvSpPr/>
          <p:nvPr/>
        </p:nvSpPr>
        <p:spPr>
          <a:xfrm>
            <a:off x="12302640" y="3476520"/>
            <a:ext cx="8151480" cy="610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До 10 января 2020 г.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Разработка проектов ГУП УМО и представление в ДВПО 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4"/>
          <p:cNvSpPr/>
          <p:nvPr/>
        </p:nvSpPr>
        <p:spPr>
          <a:xfrm>
            <a:off x="11853720" y="4473720"/>
            <a:ext cx="302760" cy="446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440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5"/>
          <p:cNvSpPr/>
          <p:nvPr/>
        </p:nvSpPr>
        <p:spPr>
          <a:xfrm>
            <a:off x="11869560" y="5548680"/>
            <a:ext cx="302760" cy="446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440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26"/>
          <p:cNvSpPr/>
          <p:nvPr/>
        </p:nvSpPr>
        <p:spPr>
          <a:xfrm>
            <a:off x="11855880" y="6768000"/>
            <a:ext cx="302760" cy="446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440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7"/>
          <p:cNvSpPr/>
          <p:nvPr/>
        </p:nvSpPr>
        <p:spPr>
          <a:xfrm>
            <a:off x="11869560" y="8127360"/>
            <a:ext cx="302760" cy="446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440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28"/>
          <p:cNvSpPr/>
          <p:nvPr/>
        </p:nvSpPr>
        <p:spPr>
          <a:xfrm>
            <a:off x="11851560" y="9542880"/>
            <a:ext cx="302760" cy="446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440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29"/>
          <p:cNvSpPr/>
          <p:nvPr/>
        </p:nvSpPr>
        <p:spPr>
          <a:xfrm>
            <a:off x="12296160" y="4366800"/>
            <a:ext cx="8133840" cy="610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До 30 декабря 2019 г.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Обновление состава УМО с включением работодателей, ГО и др.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30"/>
          <p:cNvSpPr/>
          <p:nvPr/>
        </p:nvSpPr>
        <p:spPr>
          <a:xfrm>
            <a:off x="12302640" y="5548680"/>
            <a:ext cx="8211240" cy="914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До 20 января 2020 г.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Создание и сопровождение специальной страницы (портала)  на сайте вуза  для обмена предложениями и рекомендациями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1"/>
          <p:cNvSpPr/>
          <p:nvPr/>
        </p:nvSpPr>
        <p:spPr>
          <a:xfrm>
            <a:off x="12242880" y="6713280"/>
            <a:ext cx="8211240" cy="914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До  20 января 2020 г.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Мониторинг учебников и литературы, нормативно-правовой базы и образовательных программ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32"/>
          <p:cNvSpPr/>
          <p:nvPr/>
        </p:nvSpPr>
        <p:spPr>
          <a:xfrm>
            <a:off x="12296160" y="9374040"/>
            <a:ext cx="8211240" cy="1220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До июля 2020 года</a:t>
            </a:r>
            <a:r>
              <a:rPr lang="ru-RU" sz="2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Проведение семинаров, тренингов, форсайт сессий для других вузов с целью распространения рекомендуемых результатов обучения, применения новых методик и технологий обучения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3"/>
          <p:cNvSpPr/>
          <p:nvPr/>
        </p:nvSpPr>
        <p:spPr>
          <a:xfrm>
            <a:off x="12311280" y="8127360"/>
            <a:ext cx="8133840" cy="609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До 30 июня 2020 г.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Обновление содержания образовательных программ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34"/>
          <p:cNvSpPr/>
          <p:nvPr/>
        </p:nvSpPr>
        <p:spPr>
          <a:xfrm>
            <a:off x="11853720" y="3506040"/>
            <a:ext cx="302760" cy="446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440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0" name="Picture 2"/>
          <p:cNvPicPr/>
          <p:nvPr/>
        </p:nvPicPr>
        <p:blipFill>
          <a:blip r:embed="rId3"/>
          <a:stretch/>
        </p:blipFill>
        <p:spPr>
          <a:xfrm>
            <a:off x="19262520" y="0"/>
            <a:ext cx="2088000" cy="1314720"/>
          </a:xfrm>
          <a:prstGeom prst="rect">
            <a:avLst/>
          </a:prstGeom>
          <a:ln>
            <a:noFill/>
          </a:ln>
        </p:spPr>
      </p:pic>
      <p:pic>
        <p:nvPicPr>
          <p:cNvPr id="231" name="Изображение 230"/>
          <p:cNvPicPr/>
          <p:nvPr/>
        </p:nvPicPr>
        <p:blipFill>
          <a:blip r:embed="rId4"/>
          <a:stretch/>
        </p:blipFill>
        <p:spPr>
          <a:xfrm>
            <a:off x="2666880" y="0"/>
            <a:ext cx="360" cy="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 hidden="1"/>
          <p:cNvSpPr/>
          <p:nvPr/>
        </p:nvSpPr>
        <p:spPr>
          <a:xfrm>
            <a:off x="0" y="0"/>
            <a:ext cx="370800" cy="4665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2"/>
          <p:cNvSpPr/>
          <p:nvPr/>
        </p:nvSpPr>
        <p:spPr>
          <a:xfrm>
            <a:off x="626760" y="234360"/>
            <a:ext cx="2740680" cy="122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65BD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Главный исполнитель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Шохаев О.А.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65BD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Со-исполнители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УМО и ЦБПИАМ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34" name="Table 3"/>
          <p:cNvGraphicFramePr/>
          <p:nvPr/>
        </p:nvGraphicFramePr>
        <p:xfrm>
          <a:off x="108360" y="1465560"/>
          <a:ext cx="21098160" cy="15645960"/>
        </p:xfrm>
        <a:graphic>
          <a:graphicData uri="http://schemas.openxmlformats.org/drawingml/2006/table">
            <a:tbl>
              <a:tblPr/>
              <a:tblGrid>
                <a:gridCol w="680760"/>
                <a:gridCol w="9814680"/>
                <a:gridCol w="2005920"/>
                <a:gridCol w="2435760"/>
                <a:gridCol w="2937240"/>
                <a:gridCol w="3223800"/>
              </a:tblGrid>
              <a:tr h="13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Мероприятие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Ответственная организация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Организации 
со-исполнители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Срок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Конкретный результат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</a:tr>
              <a:tr h="161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Обновление состава УМО с включением представителей всех вузов, осуществляющих подготовку кадров по соответствующему направлению подготовки, а также ГО, работодателей, отраслевых ассоциаций, региональных палат предпринимателей (РПП), студенчества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ВУЗЫ, заинтересованные ГО, ассоциации работодателей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Декабрь 2019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вузов, работодателей, ГО, состав УМО, ассоциации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314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анализа рынка труда и международных трендов на выявление потребности в современных кадрах и компетенциях: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бесед, встреч, интервью с работодателями и отраслевыми ассоциациями, РПП, с представителями зарубежных работодателей;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Выработка рекомендации  по современным требованиям к кадрам;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встреч с ГО, ассоциациями и др., для изучения рынка труда;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Изучение международных стандартов  и требовании к подготовке кадров (CISCO, Google и др.)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Региональные палаты предпринимателей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Рекомендации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161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рабочих встреч и заседаний УМО с приглашением вузов РК, осуществляющих подготовку кадров по соответствующему направлению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ВУЗЫ, заинтересованные ГО, ассоциации работодателей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Ежемесячно до июля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Рекомендации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13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Формирование рекомендуемых систем результатов обучения по соответствующим направлениям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заинтересованные ГО, ассоциации работодателей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Март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Реестр ключевых результатов по направлениям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161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Анализ современных методов и инновационных технологий  обучения по соответствующим направлениям подготовки кадров и их рекомендация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ВУЗЫ, заинтересованные ГО, ассоциации работодателей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Апрель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Справка рекомендуемых методов и технологий обучения с описанием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161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мероприятий  с целью распространения рекомендуемых результатов обучения, применения новых методик и технологий обучения по направлениям подготовки: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семинаров;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тренингов и др.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Ежеквартально до июля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План мероприятий и рекомендации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70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форсайт сессий для других вузов;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Первое полугодие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Форсайт сессия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70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Формирование перечня рекомендуемых требований к поступающим в вузы по соответствующему направлению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Февраль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Рекомендации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1006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Разработка и трансляция лучших практик и подходов   студентоориентированного обучения в рамках соответствующих направлений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Май 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Модели студентоориентированного обучения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1006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Формирование подходов для развития обучения в течение всей жизни, в том числе для взрослых по соответствующим направлениям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 на базе МУИТ и КарГТУ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Март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Концепция реализации обучения в течение всей жизни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</a:tbl>
          </a:graphicData>
        </a:graphic>
      </p:graphicFrame>
      <p:pic>
        <p:nvPicPr>
          <p:cNvPr id="235" name="Picture 2"/>
          <p:cNvPicPr/>
          <p:nvPr/>
        </p:nvPicPr>
        <p:blipFill>
          <a:blip r:embed="rId3"/>
          <a:stretch/>
        </p:blipFill>
        <p:spPr>
          <a:xfrm>
            <a:off x="19023120" y="0"/>
            <a:ext cx="2327040" cy="1465200"/>
          </a:xfrm>
          <a:prstGeom prst="rect">
            <a:avLst/>
          </a:prstGeom>
          <a:ln>
            <a:noFill/>
          </a:ln>
        </p:spPr>
      </p:pic>
      <p:pic>
        <p:nvPicPr>
          <p:cNvPr id="236" name="Изображение 235"/>
          <p:cNvPicPr/>
          <p:nvPr/>
        </p:nvPicPr>
        <p:blipFill>
          <a:blip r:embed="rId4"/>
          <a:stretch/>
        </p:blipFill>
        <p:spPr>
          <a:xfrm>
            <a:off x="2666880" y="0"/>
            <a:ext cx="360" cy="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 hidden="1"/>
          <p:cNvSpPr/>
          <p:nvPr/>
        </p:nvSpPr>
        <p:spPr>
          <a:xfrm>
            <a:off x="0" y="0"/>
            <a:ext cx="370800" cy="4665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2"/>
          <p:cNvSpPr/>
          <p:nvPr/>
        </p:nvSpPr>
        <p:spPr>
          <a:xfrm>
            <a:off x="607680" y="504360"/>
            <a:ext cx="2812680" cy="122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65BD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Главный исполнитель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Шохаев О.А.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65BD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Со-исполнители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УМО и ЦБПИАМ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39" name="Table 3"/>
          <p:cNvGraphicFramePr/>
          <p:nvPr/>
        </p:nvGraphicFramePr>
        <p:xfrm>
          <a:off x="679680" y="1885320"/>
          <a:ext cx="20166480" cy="15432840"/>
        </p:xfrm>
        <a:graphic>
          <a:graphicData uri="http://schemas.openxmlformats.org/drawingml/2006/table">
            <a:tbl>
              <a:tblPr/>
              <a:tblGrid>
                <a:gridCol w="508680"/>
                <a:gridCol w="9144720"/>
                <a:gridCol w="2088000"/>
                <a:gridCol w="2952000"/>
                <a:gridCol w="2111400"/>
                <a:gridCol w="3361680"/>
              </a:tblGrid>
              <a:tr h="1006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Мероприятие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Ответственная организация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Организации 
со-исполнители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Срок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Конкретный результат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</a:tr>
              <a:tr h="13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Рекомендаций по разработке дополнительных образовательных программ  (major и minor)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рекомендаций и программы major и minor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70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Формирование рекомендаций по оценке учебных достижений обучающихся по соответствущим направлениям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рекомендаций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22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Разработка рекомендаций по прохождению обучающимися профессиональной практики по соответствующим направлениям: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 определению баз практики;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 содержанию;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 объему;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 видам и др.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рекомендаций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161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Выработка рекомендаций  по созданию инклюзивной среды по соответствующим направлениям подготовки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Республиканский ресурсный центр по развитию инклюзивного образования, вузы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Февраль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рекомендаций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13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Проведение анализа по обеспеченности вузов учебниками и учебно-методической литературой по соответствующему направлению подготовки кадров,  в том числе  по языку обучения и году выпуска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Февраль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Аналитическая справка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1921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Формирование требований к разработке учебников и учебно-методической литературы :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 технической части;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 структуре;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 объему;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количество страниц и др.;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КазНУ им. аль-Фараби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Февраль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требований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13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17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Формирование тематического плана изданий, необходимых учебников и  учебно-методической литературы по соответствующему направлению подготовки кадров для дальнейшей разработки (на 3 года)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Тематический план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1006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Составление базы разработчиков и авторских коллективов для разработки учебников и учебно-методической литературы по соответствующему направлению подготовки кадров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Февраль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разработчиков и авторского коллектива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1006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Мониторинг образовательных программ вузов с целью выявления траектории обучения в вузах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вузы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Аналитическая справка с рекомендациями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70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Разработка единой методики преподавания английского языка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 на базе КазУМОиМЯ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СДУ, КБТУ, УМБ, КИМЕП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Февраль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Перечень рекомендаций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13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Создание и сопровождение страницы, специального портала УМО,  доступного для вузов и работодателей с целью обмена предложениями и рекомендациями работодателей и вузов, опубликования отчетов встреч и др.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 2020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Сайт или портал  на базе каждого УМО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</a:tbl>
          </a:graphicData>
        </a:graphic>
      </p:graphicFrame>
      <p:pic>
        <p:nvPicPr>
          <p:cNvPr id="240" name="Picture 2"/>
          <p:cNvPicPr/>
          <p:nvPr/>
        </p:nvPicPr>
        <p:blipFill>
          <a:blip r:embed="rId3"/>
          <a:stretch/>
        </p:blipFill>
        <p:spPr>
          <a:xfrm>
            <a:off x="19023120" y="0"/>
            <a:ext cx="2327040" cy="1465200"/>
          </a:xfrm>
          <a:prstGeom prst="rect">
            <a:avLst/>
          </a:prstGeom>
          <a:ln>
            <a:noFill/>
          </a:ln>
        </p:spPr>
      </p:pic>
      <p:pic>
        <p:nvPicPr>
          <p:cNvPr id="241" name="Изображение 240"/>
          <p:cNvPicPr/>
          <p:nvPr/>
        </p:nvPicPr>
        <p:blipFill>
          <a:blip r:embed="rId4"/>
          <a:stretch/>
        </p:blipFill>
        <p:spPr>
          <a:xfrm>
            <a:off x="2666880" y="0"/>
            <a:ext cx="360" cy="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3986</TotalTime>
  <Words>1472</Words>
  <Application>Microsoft Macintosh PowerPoint</Application>
  <PresentationFormat>Другой</PresentationFormat>
  <Paragraphs>269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Жакибеков Ержан Тукенович</dc:creator>
  <dc:description/>
  <cp:lastModifiedBy>Айман Омарова</cp:lastModifiedBy>
  <cp:revision>381</cp:revision>
  <cp:lastPrinted>2019-12-20T12:10:44Z</cp:lastPrinted>
  <dcterms:created xsi:type="dcterms:W3CDTF">2017-05-01T05:39:53Z</dcterms:created>
  <dcterms:modified xsi:type="dcterms:W3CDTF">2020-01-17T06:32:51Z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