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A4A1BD-A247-43F5-909A-85A4B9EE728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1A6EC6D-D677-4DC6-B914-8FF4E389547F}">
      <dgm:prSet/>
      <dgm:spPr/>
      <dgm:t>
        <a:bodyPr/>
        <a:lstStyle/>
        <a:p>
          <a:r>
            <a: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октябре 1998 года</a:t>
          </a:r>
          <a:r>
            <a:rPr lang="ru-RU" b="1" dirty="0"/>
            <a:t> </a:t>
          </a:r>
          <a:r>
            <a:rPr lang="ru-RU" dirty="0"/>
            <a:t>в Алматинскую городскую коллегию адвокатов обратился Ректор Казахского государственного юридического университета </a:t>
          </a:r>
          <a:r>
            <a:rPr lang="ru-RU" dirty="0" err="1"/>
            <a:t>Шайкенов</a:t>
          </a:r>
          <a:r>
            <a:rPr lang="ru-RU" dirty="0"/>
            <a:t> Н.А., который предложил заключить договор о сотрудничестве. </a:t>
          </a:r>
          <a:endParaRPr lang="en-US" dirty="0"/>
        </a:p>
      </dgm:t>
    </dgm:pt>
    <dgm:pt modelId="{9221D42E-6D77-4D80-8137-DF252E4308A9}" type="parTrans" cxnId="{D205827A-6A19-49F7-9A75-28C7DB995316}">
      <dgm:prSet/>
      <dgm:spPr/>
      <dgm:t>
        <a:bodyPr/>
        <a:lstStyle/>
        <a:p>
          <a:endParaRPr lang="en-US"/>
        </a:p>
      </dgm:t>
    </dgm:pt>
    <dgm:pt modelId="{2AE3DAA4-3C6E-46AF-9473-48C4F4957EB8}" type="sibTrans" cxnId="{D205827A-6A19-49F7-9A75-28C7DB995316}">
      <dgm:prSet/>
      <dgm:spPr/>
      <dgm:t>
        <a:bodyPr/>
        <a:lstStyle/>
        <a:p>
          <a:endParaRPr lang="en-US"/>
        </a:p>
      </dgm:t>
    </dgm:pt>
    <dgm:pt modelId="{360DF73B-546E-4FCD-BB26-05863D939620}">
      <dgm:prSet/>
      <dgm:spPr/>
      <dgm:t>
        <a:bodyPr/>
        <a:lstStyle/>
        <a:p>
          <a:r>
            <a:rPr lang="ru-RU" b="0" i="0"/>
            <a:t>К этому моменту в университете была организована студенческая клиника (руководитель доцент Котова Н.К.), действовал проект Street Law (профессор Мухтарова А.К.) и был создан Центр практики (доцент Светличный А.А.).</a:t>
          </a:r>
          <a:endParaRPr lang="en-US"/>
        </a:p>
      </dgm:t>
    </dgm:pt>
    <dgm:pt modelId="{8545524E-4F67-47DD-9C04-E7523FF5D56C}" type="parTrans" cxnId="{63AE7F7C-BCB8-43E3-80F1-ADB5F4F85A51}">
      <dgm:prSet/>
      <dgm:spPr/>
      <dgm:t>
        <a:bodyPr/>
        <a:lstStyle/>
        <a:p>
          <a:endParaRPr lang="en-US"/>
        </a:p>
      </dgm:t>
    </dgm:pt>
    <dgm:pt modelId="{8A227EBF-3B54-4E17-9FD0-58BC419E0DA5}" type="sibTrans" cxnId="{63AE7F7C-BCB8-43E3-80F1-ADB5F4F85A51}">
      <dgm:prSet/>
      <dgm:spPr/>
      <dgm:t>
        <a:bodyPr/>
        <a:lstStyle/>
        <a:p>
          <a:endParaRPr lang="en-US"/>
        </a:p>
      </dgm:t>
    </dgm:pt>
    <dgm:pt modelId="{A177DAC6-3666-44D8-9EA8-8E6D216E0E2C}" type="pres">
      <dgm:prSet presAssocID="{9BA4A1BD-A247-43F5-909A-85A4B9EE728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14C9786-99A0-48A0-8865-FDB47ECF4D66}" type="pres">
      <dgm:prSet presAssocID="{61A6EC6D-D677-4DC6-B914-8FF4E389547F}" presName="hierRoot1" presStyleCnt="0"/>
      <dgm:spPr/>
    </dgm:pt>
    <dgm:pt modelId="{BC6E726E-ECF5-4F12-A2DF-C5D4321CAE34}" type="pres">
      <dgm:prSet presAssocID="{61A6EC6D-D677-4DC6-B914-8FF4E389547F}" presName="composite" presStyleCnt="0"/>
      <dgm:spPr/>
    </dgm:pt>
    <dgm:pt modelId="{E1E9244F-D892-4642-B747-82FF9C37DAFF}" type="pres">
      <dgm:prSet presAssocID="{61A6EC6D-D677-4DC6-B914-8FF4E389547F}" presName="background" presStyleLbl="node0" presStyleIdx="0" presStyleCnt="2"/>
      <dgm:spPr/>
    </dgm:pt>
    <dgm:pt modelId="{530A82F3-F8C5-4166-AE82-98C4CE416FA4}" type="pres">
      <dgm:prSet presAssocID="{61A6EC6D-D677-4DC6-B914-8FF4E389547F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1BAB47-AEE5-47C6-B5D6-B2ADAAA92DAD}" type="pres">
      <dgm:prSet presAssocID="{61A6EC6D-D677-4DC6-B914-8FF4E389547F}" presName="hierChild2" presStyleCnt="0"/>
      <dgm:spPr/>
    </dgm:pt>
    <dgm:pt modelId="{F8B2A691-B876-47A2-BE18-97D88707465C}" type="pres">
      <dgm:prSet presAssocID="{360DF73B-546E-4FCD-BB26-05863D939620}" presName="hierRoot1" presStyleCnt="0"/>
      <dgm:spPr/>
    </dgm:pt>
    <dgm:pt modelId="{26E37974-5C4C-42F4-A0FF-8A3280DFAADD}" type="pres">
      <dgm:prSet presAssocID="{360DF73B-546E-4FCD-BB26-05863D939620}" presName="composite" presStyleCnt="0"/>
      <dgm:spPr/>
    </dgm:pt>
    <dgm:pt modelId="{276105AD-4DDE-4872-93F9-358B07ED1208}" type="pres">
      <dgm:prSet presAssocID="{360DF73B-546E-4FCD-BB26-05863D939620}" presName="background" presStyleLbl="node0" presStyleIdx="1" presStyleCnt="2"/>
      <dgm:spPr/>
    </dgm:pt>
    <dgm:pt modelId="{4AAB04C9-F5FE-4AB6-9577-CFE60A5D4CCC}" type="pres">
      <dgm:prSet presAssocID="{360DF73B-546E-4FCD-BB26-05863D939620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E38B09-C7E7-426F-AE1F-26888BED4B98}" type="pres">
      <dgm:prSet presAssocID="{360DF73B-546E-4FCD-BB26-05863D939620}" presName="hierChild2" presStyleCnt="0"/>
      <dgm:spPr/>
    </dgm:pt>
  </dgm:ptLst>
  <dgm:cxnLst>
    <dgm:cxn modelId="{FEA40D74-EB43-43E8-93C5-E4941B353AC1}" type="presOf" srcId="{360DF73B-546E-4FCD-BB26-05863D939620}" destId="{4AAB04C9-F5FE-4AB6-9577-CFE60A5D4CCC}" srcOrd="0" destOrd="0" presId="urn:microsoft.com/office/officeart/2005/8/layout/hierarchy1"/>
    <dgm:cxn modelId="{432AF661-EB12-4A58-82FE-64EAD5007BBA}" type="presOf" srcId="{61A6EC6D-D677-4DC6-B914-8FF4E389547F}" destId="{530A82F3-F8C5-4166-AE82-98C4CE416FA4}" srcOrd="0" destOrd="0" presId="urn:microsoft.com/office/officeart/2005/8/layout/hierarchy1"/>
    <dgm:cxn modelId="{63AE7F7C-BCB8-43E3-80F1-ADB5F4F85A51}" srcId="{9BA4A1BD-A247-43F5-909A-85A4B9EE7284}" destId="{360DF73B-546E-4FCD-BB26-05863D939620}" srcOrd="1" destOrd="0" parTransId="{8545524E-4F67-47DD-9C04-E7523FF5D56C}" sibTransId="{8A227EBF-3B54-4E17-9FD0-58BC419E0DA5}"/>
    <dgm:cxn modelId="{1A777FD0-E3A9-4889-80AC-90FDA65046D0}" type="presOf" srcId="{9BA4A1BD-A247-43F5-909A-85A4B9EE7284}" destId="{A177DAC6-3666-44D8-9EA8-8E6D216E0E2C}" srcOrd="0" destOrd="0" presId="urn:microsoft.com/office/officeart/2005/8/layout/hierarchy1"/>
    <dgm:cxn modelId="{D205827A-6A19-49F7-9A75-28C7DB995316}" srcId="{9BA4A1BD-A247-43F5-909A-85A4B9EE7284}" destId="{61A6EC6D-D677-4DC6-B914-8FF4E389547F}" srcOrd="0" destOrd="0" parTransId="{9221D42E-6D77-4D80-8137-DF252E4308A9}" sibTransId="{2AE3DAA4-3C6E-46AF-9473-48C4F4957EB8}"/>
    <dgm:cxn modelId="{CB2FA8B0-43EC-4610-B1E2-51C2EAE35375}" type="presParOf" srcId="{A177DAC6-3666-44D8-9EA8-8E6D216E0E2C}" destId="{E14C9786-99A0-48A0-8865-FDB47ECF4D66}" srcOrd="0" destOrd="0" presId="urn:microsoft.com/office/officeart/2005/8/layout/hierarchy1"/>
    <dgm:cxn modelId="{409189A6-47F3-4FE1-B95D-A82B1038F063}" type="presParOf" srcId="{E14C9786-99A0-48A0-8865-FDB47ECF4D66}" destId="{BC6E726E-ECF5-4F12-A2DF-C5D4321CAE34}" srcOrd="0" destOrd="0" presId="urn:microsoft.com/office/officeart/2005/8/layout/hierarchy1"/>
    <dgm:cxn modelId="{2AD9AC24-1DFA-49C0-822D-AFCF16897434}" type="presParOf" srcId="{BC6E726E-ECF5-4F12-A2DF-C5D4321CAE34}" destId="{E1E9244F-D892-4642-B747-82FF9C37DAFF}" srcOrd="0" destOrd="0" presId="urn:microsoft.com/office/officeart/2005/8/layout/hierarchy1"/>
    <dgm:cxn modelId="{763F3465-5373-4A7E-8730-210905518E37}" type="presParOf" srcId="{BC6E726E-ECF5-4F12-A2DF-C5D4321CAE34}" destId="{530A82F3-F8C5-4166-AE82-98C4CE416FA4}" srcOrd="1" destOrd="0" presId="urn:microsoft.com/office/officeart/2005/8/layout/hierarchy1"/>
    <dgm:cxn modelId="{CAAF10A0-569E-4817-AE48-39FFD409F3D3}" type="presParOf" srcId="{E14C9786-99A0-48A0-8865-FDB47ECF4D66}" destId="{341BAB47-AEE5-47C6-B5D6-B2ADAAA92DAD}" srcOrd="1" destOrd="0" presId="urn:microsoft.com/office/officeart/2005/8/layout/hierarchy1"/>
    <dgm:cxn modelId="{6ACDFA10-E8A9-4479-9A4B-E6C6A05E53D8}" type="presParOf" srcId="{A177DAC6-3666-44D8-9EA8-8E6D216E0E2C}" destId="{F8B2A691-B876-47A2-BE18-97D88707465C}" srcOrd="1" destOrd="0" presId="urn:microsoft.com/office/officeart/2005/8/layout/hierarchy1"/>
    <dgm:cxn modelId="{85FAC56F-F24A-4B6F-8654-477781AA20F9}" type="presParOf" srcId="{F8B2A691-B876-47A2-BE18-97D88707465C}" destId="{26E37974-5C4C-42F4-A0FF-8A3280DFAADD}" srcOrd="0" destOrd="0" presId="urn:microsoft.com/office/officeart/2005/8/layout/hierarchy1"/>
    <dgm:cxn modelId="{0FD36FCE-482F-49CC-8E7D-5EF2D7BC5B03}" type="presParOf" srcId="{26E37974-5C4C-42F4-A0FF-8A3280DFAADD}" destId="{276105AD-4DDE-4872-93F9-358B07ED1208}" srcOrd="0" destOrd="0" presId="urn:microsoft.com/office/officeart/2005/8/layout/hierarchy1"/>
    <dgm:cxn modelId="{33DFBFEF-0BA3-45FA-A71F-8370A624CCB8}" type="presParOf" srcId="{26E37974-5C4C-42F4-A0FF-8A3280DFAADD}" destId="{4AAB04C9-F5FE-4AB6-9577-CFE60A5D4CCC}" srcOrd="1" destOrd="0" presId="urn:microsoft.com/office/officeart/2005/8/layout/hierarchy1"/>
    <dgm:cxn modelId="{B3A70DD3-CBD3-43E9-B7DD-8C74784B9875}" type="presParOf" srcId="{F8B2A691-B876-47A2-BE18-97D88707465C}" destId="{95E38B09-C7E7-426F-AE1F-26888BED4B9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BF0EEA-3D8D-4C03-9209-8E81D4CE373B}" type="doc">
      <dgm:prSet loTypeId="urn:microsoft.com/office/officeart/2005/8/layout/vProcess5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D868D29-F7CA-4AF5-A982-8D8F750D2E4F}">
      <dgm:prSet custT="1"/>
      <dgm:spPr/>
      <dgm:t>
        <a:bodyPr/>
        <a:lstStyle/>
        <a:p>
          <a:pPr algn="ctr"/>
          <a:r>
            <a:rPr lang="ru-RU" sz="1600" dirty="0"/>
            <a:t>Ранее Статьей 15 Закона РК от 5 декабря 1997 года № 195 «Об адвокатской деятельности» была закреплена обязанность Адвоката постоянно повышать свою профессиональную квалификацию. </a:t>
          </a:r>
          <a:endParaRPr lang="en-US" sz="1600" dirty="0"/>
        </a:p>
      </dgm:t>
    </dgm:pt>
    <dgm:pt modelId="{402FB047-2D23-43E1-9668-B219E296F019}" type="parTrans" cxnId="{24932569-71DF-4AAB-A194-B6CA5F5FCEAE}">
      <dgm:prSet/>
      <dgm:spPr/>
      <dgm:t>
        <a:bodyPr/>
        <a:lstStyle/>
        <a:p>
          <a:endParaRPr lang="en-US"/>
        </a:p>
      </dgm:t>
    </dgm:pt>
    <dgm:pt modelId="{D6F0818D-CA2B-4234-9663-6575ED2A7A7A}" type="sibTrans" cxnId="{24932569-71DF-4AAB-A194-B6CA5F5FCEAE}">
      <dgm:prSet/>
      <dgm:spPr/>
      <dgm:t>
        <a:bodyPr/>
        <a:lstStyle/>
        <a:p>
          <a:endParaRPr lang="en-US"/>
        </a:p>
      </dgm:t>
    </dgm:pt>
    <dgm:pt modelId="{724C4D77-66D5-4E60-90F0-D0A129DB0BCF}">
      <dgm:prSet custT="1"/>
      <dgm:spPr/>
      <dgm:t>
        <a:bodyPr/>
        <a:lstStyle/>
        <a:p>
          <a:pPr algn="ctr"/>
          <a:r>
            <a:rPr lang="ru-RU" sz="1600" dirty="0"/>
            <a:t>Однако, законом не было определено количество часов повышения квалификации, как это определено в других странах. </a:t>
          </a:r>
          <a:endParaRPr lang="en-US" sz="1500" dirty="0"/>
        </a:p>
      </dgm:t>
    </dgm:pt>
    <dgm:pt modelId="{7B5E45E3-9177-4CB6-8690-E5E70BFFD69F}" type="parTrans" cxnId="{430B832B-BC14-4739-AF0B-030C34AF6BE5}">
      <dgm:prSet/>
      <dgm:spPr/>
      <dgm:t>
        <a:bodyPr/>
        <a:lstStyle/>
        <a:p>
          <a:endParaRPr lang="en-US"/>
        </a:p>
      </dgm:t>
    </dgm:pt>
    <dgm:pt modelId="{86451E49-11D9-4C4E-8794-4FACE5C06809}" type="sibTrans" cxnId="{430B832B-BC14-4739-AF0B-030C34AF6BE5}">
      <dgm:prSet/>
      <dgm:spPr/>
      <dgm:t>
        <a:bodyPr/>
        <a:lstStyle/>
        <a:p>
          <a:endParaRPr lang="en-US"/>
        </a:p>
      </dgm:t>
    </dgm:pt>
    <dgm:pt modelId="{4F57AAE6-FBBD-486B-92F0-594077AE13C6}">
      <dgm:prSet custT="1"/>
      <dgm:spPr/>
      <dgm:t>
        <a:bodyPr/>
        <a:lstStyle/>
        <a:p>
          <a:pPr algn="ctr"/>
          <a:r>
            <a:rPr lang="ru-RU" sz="1600" dirty="0"/>
            <a:t>Согласно подпункту 13 пункта 7  статьи 33 </a:t>
          </a:r>
          <a:r>
            <a: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нового Закона </a:t>
          </a:r>
        </a:p>
        <a:p>
          <a:pPr algn="ctr"/>
          <a:r>
            <a:rPr lang="ru-RU" sz="1600" dirty="0"/>
            <a:t>Адвокат обязан: постоянно повышать свою квалификацию. </a:t>
          </a:r>
        </a:p>
        <a:p>
          <a:pPr algn="ctr"/>
          <a:endParaRPr lang="en-US" sz="1500" dirty="0"/>
        </a:p>
      </dgm:t>
    </dgm:pt>
    <dgm:pt modelId="{C4D4976B-6E91-4CFD-A7A0-0DDCBFCEC62E}" type="parTrans" cxnId="{8001AFDF-6E9E-4512-A66D-6D53F7BA4DB2}">
      <dgm:prSet/>
      <dgm:spPr/>
      <dgm:t>
        <a:bodyPr/>
        <a:lstStyle/>
        <a:p>
          <a:endParaRPr lang="en-US"/>
        </a:p>
      </dgm:t>
    </dgm:pt>
    <dgm:pt modelId="{CDEA85FF-C24B-41A3-8EC3-E5BEDB8E7CFC}" type="sibTrans" cxnId="{8001AFDF-6E9E-4512-A66D-6D53F7BA4DB2}">
      <dgm:prSet/>
      <dgm:spPr/>
      <dgm:t>
        <a:bodyPr/>
        <a:lstStyle/>
        <a:p>
          <a:endParaRPr lang="en-US"/>
        </a:p>
      </dgm:t>
    </dgm:pt>
    <dgm:pt modelId="{871A59AA-0BB1-424E-9F4C-A4219F9AF2D3}">
      <dgm:prSet/>
      <dgm:spPr/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/>
            <a:t>За три года адвокат в обязательном порядке должен пройти </a:t>
          </a:r>
          <a:r>
            <a:rPr lang="ru-RU" sz="1800" dirty="0" smtClean="0"/>
            <a:t>20 </a:t>
          </a:r>
          <a:r>
            <a:rPr lang="ru-RU" sz="1800" dirty="0"/>
            <a:t>часов повышения своей квалификации.</a:t>
          </a:r>
          <a:endParaRPr lang="en-US" sz="1800" dirty="0"/>
        </a:p>
        <a:p>
          <a:pPr marL="0"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dirty="0"/>
        </a:p>
      </dgm:t>
    </dgm:pt>
    <dgm:pt modelId="{4A3C02F0-18A7-4B42-9B7A-7F5932333A67}" type="parTrans" cxnId="{E8BEDC50-5A9C-4372-B1A2-41FD0AFF0B47}">
      <dgm:prSet/>
      <dgm:spPr/>
      <dgm:t>
        <a:bodyPr/>
        <a:lstStyle/>
        <a:p>
          <a:endParaRPr lang="en-US"/>
        </a:p>
      </dgm:t>
    </dgm:pt>
    <dgm:pt modelId="{3F2E1B11-F8D0-4B24-81E7-6193F6A95F85}" type="sibTrans" cxnId="{E8BEDC50-5A9C-4372-B1A2-41FD0AFF0B47}">
      <dgm:prSet/>
      <dgm:spPr/>
      <dgm:t>
        <a:bodyPr/>
        <a:lstStyle/>
        <a:p>
          <a:endParaRPr lang="en-US"/>
        </a:p>
      </dgm:t>
    </dgm:pt>
    <dgm:pt modelId="{A16D7549-CACC-4EA7-ADDC-C52C4B7063ED}" type="pres">
      <dgm:prSet presAssocID="{5FBF0EEA-3D8D-4C03-9209-8E81D4CE373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E516E6-7238-445E-8BEC-EAFF0D378E7D}" type="pres">
      <dgm:prSet presAssocID="{5FBF0EEA-3D8D-4C03-9209-8E81D4CE373B}" presName="dummyMaxCanvas" presStyleCnt="0">
        <dgm:presLayoutVars/>
      </dgm:prSet>
      <dgm:spPr/>
    </dgm:pt>
    <dgm:pt modelId="{50BD2661-760B-48BB-B7E1-DC422CA310EB}" type="pres">
      <dgm:prSet presAssocID="{5FBF0EEA-3D8D-4C03-9209-8E81D4CE373B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75107E-5188-414C-94DF-AEE490085259}" type="pres">
      <dgm:prSet presAssocID="{5FBF0EEA-3D8D-4C03-9209-8E81D4CE373B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F04ABB-C411-43C8-99CC-0D6176040F43}" type="pres">
      <dgm:prSet presAssocID="{5FBF0EEA-3D8D-4C03-9209-8E81D4CE373B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05BB84-81A2-43D6-9D13-3EB04C471343}" type="pres">
      <dgm:prSet presAssocID="{5FBF0EEA-3D8D-4C03-9209-8E81D4CE373B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A79442-669E-4D19-BC19-CEAC57CFB6B2}" type="pres">
      <dgm:prSet presAssocID="{5FBF0EEA-3D8D-4C03-9209-8E81D4CE373B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FB1BD5-7B8A-4DA4-9626-4BE28F6E0F2A}" type="pres">
      <dgm:prSet presAssocID="{5FBF0EEA-3D8D-4C03-9209-8E81D4CE373B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6C8C47-DDA7-4DAD-82A2-716A556F33F6}" type="pres">
      <dgm:prSet presAssocID="{5FBF0EEA-3D8D-4C03-9209-8E81D4CE373B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B644AF-2900-4C12-8032-FAA527B04393}" type="pres">
      <dgm:prSet presAssocID="{5FBF0EEA-3D8D-4C03-9209-8E81D4CE373B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472A50-9D66-4A64-A63F-835D786E5445}" type="pres">
      <dgm:prSet presAssocID="{5FBF0EEA-3D8D-4C03-9209-8E81D4CE373B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7BE7BF-2C5E-4FC9-998C-779140C832F6}" type="pres">
      <dgm:prSet presAssocID="{5FBF0EEA-3D8D-4C03-9209-8E81D4CE373B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B33F1D-45A9-4BD0-B7CE-02EF2D9E4135}" type="pres">
      <dgm:prSet presAssocID="{5FBF0EEA-3D8D-4C03-9209-8E81D4CE373B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F38EBF-199F-4FE2-9DB7-D1A118D589F1}" type="presOf" srcId="{5FBF0EEA-3D8D-4C03-9209-8E81D4CE373B}" destId="{A16D7549-CACC-4EA7-ADDC-C52C4B7063ED}" srcOrd="0" destOrd="0" presId="urn:microsoft.com/office/officeart/2005/8/layout/vProcess5"/>
    <dgm:cxn modelId="{B8909D09-6151-4682-B700-D46176D90718}" type="presOf" srcId="{CDEA85FF-C24B-41A3-8EC3-E5BEDB8E7CFC}" destId="{696C8C47-DDA7-4DAD-82A2-716A556F33F6}" srcOrd="0" destOrd="0" presId="urn:microsoft.com/office/officeart/2005/8/layout/vProcess5"/>
    <dgm:cxn modelId="{25423208-A0B1-4532-9395-1674DB1BBCAF}" type="presOf" srcId="{3D868D29-F7CA-4AF5-A982-8D8F750D2E4F}" destId="{5CB644AF-2900-4C12-8032-FAA527B04393}" srcOrd="1" destOrd="0" presId="urn:microsoft.com/office/officeart/2005/8/layout/vProcess5"/>
    <dgm:cxn modelId="{E8BEDC50-5A9C-4372-B1A2-41FD0AFF0B47}" srcId="{5FBF0EEA-3D8D-4C03-9209-8E81D4CE373B}" destId="{871A59AA-0BB1-424E-9F4C-A4219F9AF2D3}" srcOrd="3" destOrd="0" parTransId="{4A3C02F0-18A7-4B42-9B7A-7F5932333A67}" sibTransId="{3F2E1B11-F8D0-4B24-81E7-6193F6A95F85}"/>
    <dgm:cxn modelId="{B37D28A3-99F8-4ABB-BBA4-85C310C77DEA}" type="presOf" srcId="{86451E49-11D9-4C4E-8794-4FACE5C06809}" destId="{4FFB1BD5-7B8A-4DA4-9626-4BE28F6E0F2A}" srcOrd="0" destOrd="0" presId="urn:microsoft.com/office/officeart/2005/8/layout/vProcess5"/>
    <dgm:cxn modelId="{8001AFDF-6E9E-4512-A66D-6D53F7BA4DB2}" srcId="{5FBF0EEA-3D8D-4C03-9209-8E81D4CE373B}" destId="{4F57AAE6-FBBD-486B-92F0-594077AE13C6}" srcOrd="2" destOrd="0" parTransId="{C4D4976B-6E91-4CFD-A7A0-0DDCBFCEC62E}" sibTransId="{CDEA85FF-C24B-41A3-8EC3-E5BEDB8E7CFC}"/>
    <dgm:cxn modelId="{430B832B-BC14-4739-AF0B-030C34AF6BE5}" srcId="{5FBF0EEA-3D8D-4C03-9209-8E81D4CE373B}" destId="{724C4D77-66D5-4E60-90F0-D0A129DB0BCF}" srcOrd="1" destOrd="0" parTransId="{7B5E45E3-9177-4CB6-8690-E5E70BFFD69F}" sibTransId="{86451E49-11D9-4C4E-8794-4FACE5C06809}"/>
    <dgm:cxn modelId="{F6C3E19D-A3AC-475D-9C6B-FBC77A47D104}" type="presOf" srcId="{4F57AAE6-FBBD-486B-92F0-594077AE13C6}" destId="{D4F04ABB-C411-43C8-99CC-0D6176040F43}" srcOrd="0" destOrd="0" presId="urn:microsoft.com/office/officeart/2005/8/layout/vProcess5"/>
    <dgm:cxn modelId="{9E11A733-7215-450C-BFD3-E52825623EED}" type="presOf" srcId="{871A59AA-0BB1-424E-9F4C-A4219F9AF2D3}" destId="{8E05BB84-81A2-43D6-9D13-3EB04C471343}" srcOrd="0" destOrd="0" presId="urn:microsoft.com/office/officeart/2005/8/layout/vProcess5"/>
    <dgm:cxn modelId="{24932569-71DF-4AAB-A194-B6CA5F5FCEAE}" srcId="{5FBF0EEA-3D8D-4C03-9209-8E81D4CE373B}" destId="{3D868D29-F7CA-4AF5-A982-8D8F750D2E4F}" srcOrd="0" destOrd="0" parTransId="{402FB047-2D23-43E1-9668-B219E296F019}" sibTransId="{D6F0818D-CA2B-4234-9663-6575ED2A7A7A}"/>
    <dgm:cxn modelId="{1F3E574F-0539-4C41-9205-597A56274D1F}" type="presOf" srcId="{871A59AA-0BB1-424E-9F4C-A4219F9AF2D3}" destId="{5CB33F1D-45A9-4BD0-B7CE-02EF2D9E4135}" srcOrd="1" destOrd="0" presId="urn:microsoft.com/office/officeart/2005/8/layout/vProcess5"/>
    <dgm:cxn modelId="{C31486EA-E07D-41CA-A382-65C9FC800A0D}" type="presOf" srcId="{724C4D77-66D5-4E60-90F0-D0A129DB0BCF}" destId="{2D472A50-9D66-4A64-A63F-835D786E5445}" srcOrd="1" destOrd="0" presId="urn:microsoft.com/office/officeart/2005/8/layout/vProcess5"/>
    <dgm:cxn modelId="{0DFEB8B6-5ED3-4290-95FC-B12FFE84958F}" type="presOf" srcId="{4F57AAE6-FBBD-486B-92F0-594077AE13C6}" destId="{567BE7BF-2C5E-4FC9-998C-779140C832F6}" srcOrd="1" destOrd="0" presId="urn:microsoft.com/office/officeart/2005/8/layout/vProcess5"/>
    <dgm:cxn modelId="{2CDAD51F-408A-4B91-92A5-C78C51ACE642}" type="presOf" srcId="{3D868D29-F7CA-4AF5-A982-8D8F750D2E4F}" destId="{50BD2661-760B-48BB-B7E1-DC422CA310EB}" srcOrd="0" destOrd="0" presId="urn:microsoft.com/office/officeart/2005/8/layout/vProcess5"/>
    <dgm:cxn modelId="{159CFB56-D26E-4AF5-AF1D-407245D2B861}" type="presOf" srcId="{724C4D77-66D5-4E60-90F0-D0A129DB0BCF}" destId="{EF75107E-5188-414C-94DF-AEE490085259}" srcOrd="0" destOrd="0" presId="urn:microsoft.com/office/officeart/2005/8/layout/vProcess5"/>
    <dgm:cxn modelId="{9D2D3B4B-6E9D-405F-9D66-AE5EE25D5DBD}" type="presOf" srcId="{D6F0818D-CA2B-4234-9663-6575ED2A7A7A}" destId="{0DA79442-669E-4D19-BC19-CEAC57CFB6B2}" srcOrd="0" destOrd="0" presId="urn:microsoft.com/office/officeart/2005/8/layout/vProcess5"/>
    <dgm:cxn modelId="{5E89D4AF-854C-4E77-B43B-536ACE65CBBA}" type="presParOf" srcId="{A16D7549-CACC-4EA7-ADDC-C52C4B7063ED}" destId="{17E516E6-7238-445E-8BEC-EAFF0D378E7D}" srcOrd="0" destOrd="0" presId="urn:microsoft.com/office/officeart/2005/8/layout/vProcess5"/>
    <dgm:cxn modelId="{56DAEA94-C2AD-4DB2-8DA7-73DDFD868175}" type="presParOf" srcId="{A16D7549-CACC-4EA7-ADDC-C52C4B7063ED}" destId="{50BD2661-760B-48BB-B7E1-DC422CA310EB}" srcOrd="1" destOrd="0" presId="urn:microsoft.com/office/officeart/2005/8/layout/vProcess5"/>
    <dgm:cxn modelId="{52DE786E-03C3-486A-8BE9-D7994A521A21}" type="presParOf" srcId="{A16D7549-CACC-4EA7-ADDC-C52C4B7063ED}" destId="{EF75107E-5188-414C-94DF-AEE490085259}" srcOrd="2" destOrd="0" presId="urn:microsoft.com/office/officeart/2005/8/layout/vProcess5"/>
    <dgm:cxn modelId="{F0743DF9-8DFA-44E1-8774-F494814009A0}" type="presParOf" srcId="{A16D7549-CACC-4EA7-ADDC-C52C4B7063ED}" destId="{D4F04ABB-C411-43C8-99CC-0D6176040F43}" srcOrd="3" destOrd="0" presId="urn:microsoft.com/office/officeart/2005/8/layout/vProcess5"/>
    <dgm:cxn modelId="{07DB7877-6064-4A45-90EB-00556DC05587}" type="presParOf" srcId="{A16D7549-CACC-4EA7-ADDC-C52C4B7063ED}" destId="{8E05BB84-81A2-43D6-9D13-3EB04C471343}" srcOrd="4" destOrd="0" presId="urn:microsoft.com/office/officeart/2005/8/layout/vProcess5"/>
    <dgm:cxn modelId="{ADD2DB3D-3931-4006-B638-013DACF1CDF1}" type="presParOf" srcId="{A16D7549-CACC-4EA7-ADDC-C52C4B7063ED}" destId="{0DA79442-669E-4D19-BC19-CEAC57CFB6B2}" srcOrd="5" destOrd="0" presId="urn:microsoft.com/office/officeart/2005/8/layout/vProcess5"/>
    <dgm:cxn modelId="{0D60FECA-3C13-4866-A6EB-17329690A46C}" type="presParOf" srcId="{A16D7549-CACC-4EA7-ADDC-C52C4B7063ED}" destId="{4FFB1BD5-7B8A-4DA4-9626-4BE28F6E0F2A}" srcOrd="6" destOrd="0" presId="urn:microsoft.com/office/officeart/2005/8/layout/vProcess5"/>
    <dgm:cxn modelId="{4F400EFC-9ACD-4E10-9F3A-BEF4E4962E9C}" type="presParOf" srcId="{A16D7549-CACC-4EA7-ADDC-C52C4B7063ED}" destId="{696C8C47-DDA7-4DAD-82A2-716A556F33F6}" srcOrd="7" destOrd="0" presId="urn:microsoft.com/office/officeart/2005/8/layout/vProcess5"/>
    <dgm:cxn modelId="{BA2C8AAF-40A1-40FA-BF44-B7AB0530722C}" type="presParOf" srcId="{A16D7549-CACC-4EA7-ADDC-C52C4B7063ED}" destId="{5CB644AF-2900-4C12-8032-FAA527B04393}" srcOrd="8" destOrd="0" presId="urn:microsoft.com/office/officeart/2005/8/layout/vProcess5"/>
    <dgm:cxn modelId="{87D58B30-B7C0-413E-AAF5-69CE90787712}" type="presParOf" srcId="{A16D7549-CACC-4EA7-ADDC-C52C4B7063ED}" destId="{2D472A50-9D66-4A64-A63F-835D786E5445}" srcOrd="9" destOrd="0" presId="urn:microsoft.com/office/officeart/2005/8/layout/vProcess5"/>
    <dgm:cxn modelId="{2CBDA7BE-9FE6-4F83-9D56-8BF53B264BBE}" type="presParOf" srcId="{A16D7549-CACC-4EA7-ADDC-C52C4B7063ED}" destId="{567BE7BF-2C5E-4FC9-998C-779140C832F6}" srcOrd="10" destOrd="0" presId="urn:microsoft.com/office/officeart/2005/8/layout/vProcess5"/>
    <dgm:cxn modelId="{79546C58-42A4-4A4D-9BE0-950DEB6CB42F}" type="presParOf" srcId="{A16D7549-CACC-4EA7-ADDC-C52C4B7063ED}" destId="{5CB33F1D-45A9-4BD0-B7CE-02EF2D9E4135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945E06A-7CA7-47E8-B04C-AAE14FA8C4DB}" type="datetimeFigureOut">
              <a:rPr lang="x-none" smtClean="0"/>
              <a:t>02.12.2020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A756B7E9-9907-4466-B4E0-D303BE8D935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89947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5E06A-7CA7-47E8-B04C-AAE14FA8C4DB}" type="datetimeFigureOut">
              <a:rPr lang="x-none" smtClean="0"/>
              <a:t>02.12.2020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B7E9-9907-4466-B4E0-D303BE8D935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32272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5E06A-7CA7-47E8-B04C-AAE14FA8C4DB}" type="datetimeFigureOut">
              <a:rPr lang="x-none" smtClean="0"/>
              <a:t>02.12.2020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B7E9-9907-4466-B4E0-D303BE8D935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96663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5E06A-7CA7-47E8-B04C-AAE14FA8C4DB}" type="datetimeFigureOut">
              <a:rPr lang="x-none" smtClean="0"/>
              <a:t>02.12.2020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B7E9-9907-4466-B4E0-D303BE8D935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8137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5E06A-7CA7-47E8-B04C-AAE14FA8C4DB}" type="datetimeFigureOut">
              <a:rPr lang="x-none" smtClean="0"/>
              <a:t>02.12.2020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B7E9-9907-4466-B4E0-D303BE8D935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15376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5E06A-7CA7-47E8-B04C-AAE14FA8C4DB}" type="datetimeFigureOut">
              <a:rPr lang="x-none" smtClean="0"/>
              <a:t>02.12.2020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B7E9-9907-4466-B4E0-D303BE8D935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09305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5E06A-7CA7-47E8-B04C-AAE14FA8C4DB}" type="datetimeFigureOut">
              <a:rPr lang="x-none" smtClean="0"/>
              <a:t>02.12.2020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B7E9-9907-4466-B4E0-D303BE8D935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0003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5E06A-7CA7-47E8-B04C-AAE14FA8C4DB}" type="datetimeFigureOut">
              <a:rPr lang="x-none" smtClean="0"/>
              <a:t>02.12.2020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B7E9-9907-4466-B4E0-D303BE8D935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8934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5E06A-7CA7-47E8-B04C-AAE14FA8C4DB}" type="datetimeFigureOut">
              <a:rPr lang="x-none" smtClean="0"/>
              <a:t>02.12.2020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B7E9-9907-4466-B4E0-D303BE8D935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49665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5E06A-7CA7-47E8-B04C-AAE14FA8C4DB}" type="datetimeFigureOut">
              <a:rPr lang="x-none" smtClean="0"/>
              <a:t>02.12.2020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A756B7E9-9907-4466-B4E0-D303BE8D935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55542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945E06A-7CA7-47E8-B04C-AAE14FA8C4DB}" type="datetimeFigureOut">
              <a:rPr lang="x-none" smtClean="0"/>
              <a:t>02.12.2020</a:t>
            </a:fld>
            <a:endParaRPr lang="x-none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x-non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A756B7E9-9907-4466-B4E0-D303BE8D935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62185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F945E06A-7CA7-47E8-B04C-AAE14FA8C4DB}" type="datetimeFigureOut">
              <a:rPr lang="x-none" smtClean="0"/>
              <a:t>02.12.2020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A756B7E9-9907-4466-B4E0-D303BE8D935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58550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3">
            <a:extLst>
              <a:ext uri="{FF2B5EF4-FFF2-40B4-BE49-F238E27FC236}">
                <a16:creationId xmlns="" xmlns:a16="http://schemas.microsoft.com/office/drawing/2014/main" id="{1E437638-E86C-41B1-BC86-6F186CB35AA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10287" y="0"/>
            <a:ext cx="12202287" cy="6858000"/>
          </a:xfrm>
          <a:prstGeom prst="rect">
            <a:avLst/>
          </a:prstGeom>
          <a:solidFill>
            <a:srgbClr val="480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9FF44F2-2212-4447-A533-3A1E945648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7738" y="447675"/>
            <a:ext cx="6298065" cy="2628900"/>
          </a:xfrm>
        </p:spPr>
        <p:txBody>
          <a:bodyPr>
            <a:normAutofit/>
          </a:bodyPr>
          <a:lstStyle/>
          <a:p>
            <a:pPr algn="ctr"/>
            <a:r>
              <a:rPr lang="ru-RU" sz="5500" dirty="0"/>
              <a:t>Доступ к адвокатской деятельности </a:t>
            </a:r>
            <a:br>
              <a:rPr lang="ru-RU" sz="5500" dirty="0"/>
            </a:br>
            <a:r>
              <a:rPr lang="ru-RU" sz="5500" dirty="0"/>
              <a:t>(опыт и перспективы)</a:t>
            </a:r>
            <a:endParaRPr lang="x-none" sz="55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79F58759-C116-4763-8B0F-4B87F188C0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68264" y="3338424"/>
            <a:ext cx="5437067" cy="2514372"/>
          </a:xfrm>
        </p:spPr>
        <p:txBody>
          <a:bodyPr>
            <a:noAutofit/>
          </a:bodyPr>
          <a:lstStyle/>
          <a:p>
            <a:pPr algn="ctr"/>
            <a:r>
              <a:rPr lang="ru-RU" sz="2300" dirty="0">
                <a:solidFill>
                  <a:srgbClr val="FFFFFF"/>
                </a:solidFill>
              </a:rPr>
              <a:t>Центр стажировки и повышения квалификации </a:t>
            </a:r>
            <a:r>
              <a:rPr lang="ru-RU" sz="2300" dirty="0" smtClean="0">
                <a:solidFill>
                  <a:srgbClr val="FFFFFF"/>
                </a:solidFill>
              </a:rPr>
              <a:t>адвокатов АГКА</a:t>
            </a:r>
          </a:p>
          <a:p>
            <a:pPr algn="ctr"/>
            <a:r>
              <a:rPr lang="ru-RU" sz="2300" dirty="0" smtClean="0">
                <a:solidFill>
                  <a:srgbClr val="FFFFFF"/>
                </a:solidFill>
              </a:rPr>
              <a:t> 12/2020</a:t>
            </a:r>
            <a:endParaRPr lang="ru-RU" sz="2300" dirty="0">
              <a:solidFill>
                <a:srgbClr val="FFFFFF"/>
              </a:solidFill>
            </a:endParaRPr>
          </a:p>
          <a:p>
            <a:pPr algn="ctr"/>
            <a:endParaRPr lang="ru-RU" sz="2300" b="1" dirty="0" smtClean="0">
              <a:solidFill>
                <a:srgbClr val="FFFFFF"/>
              </a:solidFill>
            </a:endParaRPr>
          </a:p>
          <a:p>
            <a:pPr algn="ctr"/>
            <a:r>
              <a:rPr lang="ru-RU" sz="2300" b="1" dirty="0" err="1" smtClean="0">
                <a:solidFill>
                  <a:srgbClr val="FFFFFF"/>
                </a:solidFill>
              </a:rPr>
              <a:t>Байгазина</a:t>
            </a:r>
            <a:r>
              <a:rPr lang="ru-RU" sz="2300" b="1" dirty="0" smtClean="0">
                <a:solidFill>
                  <a:srgbClr val="FFFFFF"/>
                </a:solidFill>
              </a:rPr>
              <a:t> </a:t>
            </a:r>
            <a:r>
              <a:rPr lang="ru-RU" sz="2300" b="1" dirty="0">
                <a:solidFill>
                  <a:srgbClr val="FFFFFF"/>
                </a:solidFill>
              </a:rPr>
              <a:t>Г.Б</a:t>
            </a:r>
            <a:r>
              <a:rPr lang="ru-RU" sz="2300" b="1" dirty="0" smtClean="0">
                <a:solidFill>
                  <a:srgbClr val="FFFFFF"/>
                </a:solidFill>
              </a:rPr>
              <a:t>.</a:t>
            </a:r>
          </a:p>
          <a:p>
            <a:pPr algn="ctr"/>
            <a:r>
              <a:rPr lang="ru-RU" sz="2300" b="1" dirty="0" err="1" smtClean="0">
                <a:solidFill>
                  <a:srgbClr val="FFFFFF"/>
                </a:solidFill>
              </a:rPr>
              <a:t>Мирзамухамедова</a:t>
            </a:r>
            <a:r>
              <a:rPr lang="ru-RU" sz="2300" b="1" dirty="0" smtClean="0">
                <a:solidFill>
                  <a:srgbClr val="FFFFFF"/>
                </a:solidFill>
              </a:rPr>
              <a:t> И.Ф.</a:t>
            </a:r>
            <a:endParaRPr lang="ru-RU" sz="2300" b="1" dirty="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62AA272-C66C-4DF3-8C60-532002E47C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06" r="27473"/>
          <a:stretch/>
        </p:blipFill>
        <p:spPr>
          <a:xfrm>
            <a:off x="-10288" y="10"/>
            <a:ext cx="4628007" cy="6864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6592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8E7CFAA6-1DBB-43B0-BD82-2FB83CF4E4A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AE9EA69-504A-41AF-A29B-D340F4966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299" y="639763"/>
            <a:ext cx="3947998" cy="549275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FFFF"/>
                </a:solidFill>
              </a:rPr>
              <a:t>ВЫВОДЫ</a:t>
            </a:r>
            <a:endParaRPr lang="x-none" sz="6000" dirty="0">
              <a:solidFill>
                <a:srgbClr val="FFFFFF"/>
              </a:solidFill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="" xmlns:a16="http://schemas.microsoft.com/office/drawing/2014/main" id="{9E13708B-D2E3-41E3-BD49-F910056473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4971323" y="2211346"/>
            <a:ext cx="0" cy="2349584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F90AD0F-C553-452E-84B4-B03D96818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8349" y="639764"/>
            <a:ext cx="6142032" cy="5492749"/>
          </a:xfrm>
        </p:spPr>
        <p:txBody>
          <a:bodyPr anchor="ctr">
            <a:normAutofit/>
          </a:bodyPr>
          <a:lstStyle/>
          <a:p>
            <a:pPr algn="just"/>
            <a:r>
              <a:rPr lang="ru-RU" sz="2200" dirty="0" smtClean="0"/>
              <a:t>1. Независимая </a:t>
            </a:r>
            <a:r>
              <a:rPr lang="ru-RU" sz="2200" dirty="0"/>
              <a:t>адвокатура страны должна иметь полномочия на допуск адвокатов в профессию единолично, без вмешательства государства в деятельность профессионального сообщества. </a:t>
            </a:r>
            <a:endParaRPr lang="ru-RU" sz="2200" dirty="0" smtClean="0"/>
          </a:p>
          <a:p>
            <a:pPr algn="just"/>
            <a:r>
              <a:rPr lang="ru-RU" sz="2200" dirty="0" smtClean="0"/>
              <a:t>2. При передаче </a:t>
            </a:r>
            <a:r>
              <a:rPr lang="ru-RU" sz="2200" dirty="0"/>
              <a:t>полномочий в сообщество, адвокатура будет иметь </a:t>
            </a:r>
            <a:r>
              <a:rPr lang="ru-RU" sz="2200" dirty="0" smtClean="0"/>
              <a:t>возможность:</a:t>
            </a:r>
          </a:p>
          <a:p>
            <a:pPr algn="just"/>
            <a:r>
              <a:rPr lang="ru-RU" sz="2200" dirty="0"/>
              <a:t>-</a:t>
            </a:r>
            <a:r>
              <a:rPr lang="ru-RU" sz="2200" dirty="0" smtClean="0"/>
              <a:t> </a:t>
            </a:r>
            <a:r>
              <a:rPr lang="ru-RU" sz="2200" dirty="0"/>
              <a:t>разработать программу, инструкции, правила по проведению аттестации и получения права на занятие адвокатской деятельностью</a:t>
            </a:r>
            <a:r>
              <a:rPr lang="ru-RU" sz="2200" dirty="0" smtClean="0"/>
              <a:t>;</a:t>
            </a:r>
          </a:p>
          <a:p>
            <a:pPr algn="just"/>
            <a:r>
              <a:rPr lang="ru-RU" sz="2200" dirty="0" smtClean="0"/>
              <a:t>- </a:t>
            </a:r>
            <a:r>
              <a:rPr lang="ru-RU" sz="2200" dirty="0"/>
              <a:t>методику сдачи тестов и ситуационных задач, при сдаче аттестации и иные алгоритмы, способствующие эффективному развитию допуска юриста в профессию адвоката.</a:t>
            </a:r>
          </a:p>
          <a:p>
            <a:pPr marL="0" indent="0" algn="ctr">
              <a:buNone/>
            </a:pPr>
            <a:r>
              <a:rPr lang="ru-RU" sz="2200" dirty="0" smtClean="0"/>
              <a:t>Тем самым, увеличить число молодых специалистов в профессию АДВОКАТ.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7495801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049F439-0411-44A8-9A9B-9A2677DD3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</p:spPr>
        <p:txBody>
          <a:bodyPr>
            <a:normAutofit/>
          </a:bodyPr>
          <a:lstStyle/>
          <a:p>
            <a:pPr algn="ctr"/>
            <a:r>
              <a:rPr lang="ru-RU" sz="3800" dirty="0"/>
              <a:t>Исторический экскурс о том, </a:t>
            </a:r>
            <a:br>
              <a:rPr lang="ru-RU" sz="3800" dirty="0"/>
            </a:br>
            <a:r>
              <a:rPr lang="ru-RU" sz="3800" dirty="0"/>
              <a:t>как был создан Центр стажировки Алматинской городской коллегии Адвокатов (далее –АГКА)</a:t>
            </a:r>
            <a:endParaRPr lang="x-none" sz="3800" dirty="0"/>
          </a:p>
        </p:txBody>
      </p:sp>
      <p:graphicFrame>
        <p:nvGraphicFramePr>
          <p:cNvPr id="7" name="Объект 2">
            <a:extLst>
              <a:ext uri="{FF2B5EF4-FFF2-40B4-BE49-F238E27FC236}">
                <a16:creationId xmlns="" xmlns:a16="http://schemas.microsoft.com/office/drawing/2014/main" id="{C990BD52-E597-4FD5-8AB9-F537261707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9039458"/>
              </p:ext>
            </p:extLst>
          </p:nvPr>
        </p:nvGraphicFramePr>
        <p:xfrm>
          <a:off x="676275" y="2373549"/>
          <a:ext cx="10753725" cy="3599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1090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1CCD5EF-766D-43B9-A25D-19122E5FB18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3468" y="643467"/>
            <a:ext cx="4010828" cy="5571066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9">
            <a:extLst>
              <a:ext uri="{FF2B5EF4-FFF2-40B4-BE49-F238E27FC236}">
                <a16:creationId xmlns="" xmlns:a16="http://schemas.microsoft.com/office/drawing/2014/main" id="{FD9699C9-77F1-4E33-A750-CB78C7EA29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06194" y="809244"/>
            <a:ext cx="3685032" cy="5239512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C289EC1-37AD-45AE-9F45-B9E783933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292" y="1031634"/>
            <a:ext cx="3368431" cy="4844777"/>
          </a:xfrm>
        </p:spPr>
        <p:txBody>
          <a:bodyPr>
            <a:normAutofit/>
          </a:bodyPr>
          <a:lstStyle/>
          <a:p>
            <a:r>
              <a:rPr lang="ru-RU" sz="2600">
                <a:solidFill>
                  <a:srgbClr val="FFFFFF"/>
                </a:solidFill>
              </a:rPr>
              <a:t>Создание </a:t>
            </a:r>
            <a:br>
              <a:rPr lang="ru-RU" sz="2600">
                <a:solidFill>
                  <a:srgbClr val="FFFFFF"/>
                </a:solidFill>
              </a:rPr>
            </a:br>
            <a:r>
              <a:rPr lang="ru-RU" sz="2600">
                <a:solidFill>
                  <a:srgbClr val="FFFFFF"/>
                </a:solidFill>
              </a:rPr>
              <a:t>Специализированной юридической консультации «Адвокат»</a:t>
            </a:r>
            <a:endParaRPr lang="x-none" sz="260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A808051-8E30-4EA4-8FD1-F3F096539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791" y="1031634"/>
            <a:ext cx="6140590" cy="4746232"/>
          </a:xfrm>
        </p:spPr>
        <p:txBody>
          <a:bodyPr anchor="ctr"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ноября 1998 года </a:t>
            </a:r>
            <a:r>
              <a:rPr lang="ru-RU" dirty="0"/>
              <a:t>Президиум Алматинской городской коллегии адвокатов принял решение о создании Специализированной юридической консультации «Адвокат». </a:t>
            </a:r>
          </a:p>
          <a:p>
            <a:endParaRPr lang="ru-RU" dirty="0"/>
          </a:p>
          <a:p>
            <a:r>
              <a:rPr lang="ru-RU" dirty="0"/>
              <a:t>Особенностью </a:t>
            </a:r>
            <a:r>
              <a:rPr lang="ru-RU" dirty="0" err="1"/>
              <a:t>СпецЮК</a:t>
            </a:r>
            <a:r>
              <a:rPr lang="ru-RU" dirty="0"/>
              <a:t> «Адвокат» от других юридических консультаций является то, что дополнительно к своим профессиональным обязанностям, адвокаты проводили занятия со студентами в программе Центра практики </a:t>
            </a:r>
            <a:r>
              <a:rPr lang="ru-RU" dirty="0" err="1"/>
              <a:t>КазГЮУ</a:t>
            </a:r>
            <a:r>
              <a:rPr lang="ru-RU" dirty="0"/>
              <a:t>. 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929694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1CCD5EF-766D-43B9-A25D-19122E5FB18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3468" y="643467"/>
            <a:ext cx="4010828" cy="5571066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FD9699C9-77F1-4E33-A750-CB78C7EA29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06194" y="809244"/>
            <a:ext cx="3685032" cy="5239512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E99E048-D025-4F0C-92C6-AF569C76A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292" y="1031634"/>
            <a:ext cx="3368431" cy="4844777"/>
          </a:xfrm>
        </p:spPr>
        <p:txBody>
          <a:bodyPr>
            <a:normAutofit/>
          </a:bodyPr>
          <a:lstStyle/>
          <a:p>
            <a:pPr algn="ctr"/>
            <a:r>
              <a:rPr lang="ru-RU" sz="4200" dirty="0">
                <a:solidFill>
                  <a:srgbClr val="FFFFFF"/>
                </a:solidFill>
              </a:rPr>
              <a:t>Закон Республики Казахстан</a:t>
            </a:r>
            <a:br>
              <a:rPr lang="ru-RU" sz="4200" dirty="0">
                <a:solidFill>
                  <a:srgbClr val="FFFFFF"/>
                </a:solidFill>
              </a:rPr>
            </a:br>
            <a:r>
              <a:rPr lang="ru-RU" sz="4200" dirty="0">
                <a:solidFill>
                  <a:srgbClr val="FFFFFF"/>
                </a:solidFill>
              </a:rPr>
              <a:t>«Об адвокатской деятельности»</a:t>
            </a:r>
            <a:endParaRPr lang="x-none" sz="4200" dirty="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94B6AEF-FF93-468C-84D1-2582302B0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791" y="1031634"/>
            <a:ext cx="6140590" cy="4746232"/>
          </a:xfrm>
        </p:spPr>
        <p:txBody>
          <a:bodyPr anchor="ctr">
            <a:normAutofit/>
          </a:bodyPr>
          <a:lstStyle/>
          <a:p>
            <a:endParaRPr lang="ru-RU" dirty="0"/>
          </a:p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декабря 1997 года </a:t>
            </a:r>
            <a:r>
              <a:rPr lang="ru-RU" dirty="0"/>
              <a:t>был принят первый в стране Закон «Об адвокатской деятельности». </a:t>
            </a:r>
          </a:p>
          <a:p>
            <a:pPr algn="ctr"/>
            <a:r>
              <a:rPr lang="ru-RU" dirty="0"/>
              <a:t>Появилось обязательное требование о том, что прежде, чем стать адвокатом, необходимо иметь стаж работы по специальности юриста не менее двух лет. Были введены институты помощника и стажера адвоката. В стаж работы по специальности юриста засчитывалось время стажировки.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847166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="" xmlns:a16="http://schemas.microsoft.com/office/drawing/2014/main" id="{B1CCD5EF-766D-43B9-A25D-19122E5FB18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3467" y="643467"/>
            <a:ext cx="10905065" cy="1989682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FD9699C9-77F1-4E33-A750-CB78C7EA29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06195" y="806204"/>
            <a:ext cx="10579608" cy="1664208"/>
          </a:xfrm>
          <a:prstGeom prst="rect">
            <a:avLst/>
          </a:prstGeom>
          <a:noFill/>
          <a:ln cap="sq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01A33A4-C65C-4A31-A173-E8DE0ACBD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846" y="1059736"/>
            <a:ext cx="10040233" cy="1228130"/>
          </a:xfrm>
        </p:spPr>
        <p:txBody>
          <a:bodyPr>
            <a:normAutofit/>
          </a:bodyPr>
          <a:lstStyle/>
          <a:p>
            <a:pPr algn="ctr"/>
            <a:r>
              <a:rPr lang="ru-RU" sz="3000" dirty="0">
                <a:solidFill>
                  <a:srgbClr val="FFFFFF"/>
                </a:solidFill>
              </a:rPr>
              <a:t>Закон «Об адвокатской деятельности и юридической помощи»</a:t>
            </a:r>
            <a:br>
              <a:rPr lang="ru-RU" sz="3000" dirty="0">
                <a:solidFill>
                  <a:srgbClr val="FFFFFF"/>
                </a:solidFill>
              </a:rPr>
            </a:br>
            <a:r>
              <a:rPr lang="ru-RU" sz="3000" dirty="0">
                <a:solidFill>
                  <a:srgbClr val="FFFFFF"/>
                </a:solidFill>
              </a:rPr>
              <a:t>от 5 июля 2018 года № 176-VI</a:t>
            </a:r>
            <a:endParaRPr lang="x-none" sz="3000" dirty="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D80C586-8C62-4951-BA40-AB8113686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846" y="2936686"/>
            <a:ext cx="10040233" cy="290309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200" dirty="0"/>
              <a:t>Статья 32. Адвокат</a:t>
            </a:r>
          </a:p>
          <a:p>
            <a:pPr algn="ctr"/>
            <a:r>
              <a:rPr lang="ru-RU" sz="2200" dirty="0"/>
              <a:t>Адвокатом является гражданин Республики Казахстан, имеющий высшее юридическое образование, получивший лицензию на занятие адвокатской деятельностью, являющийся членом коллегии адвокатов и оказывающий юридическую помощь на профессиональной основе в рамках адвокатской деятельности, регламентируемой настоящим Законом (пункт 1 статьи 32 Закона).</a:t>
            </a:r>
          </a:p>
          <a:p>
            <a:pPr algn="ctr"/>
            <a:r>
              <a:rPr lang="ru-RU" sz="2200" dirty="0"/>
              <a:t>Таким образом, для того, чтобы стать адвокатом - гражданину Республики Казахстан необходимо: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пройти стажировку в коллегии адвокатов, </a:t>
            </a:r>
            <a:r>
              <a:rPr lang="ru-RU" sz="2200" dirty="0"/>
              <a:t>пройти аттестацию в комиссии по аттестации лиц, претендующих на занятие адвокатской деятельностью, вступить в коллегию адвокатов.</a:t>
            </a:r>
            <a:endParaRPr lang="x-none" sz="2200" dirty="0"/>
          </a:p>
        </p:txBody>
      </p:sp>
    </p:spTree>
    <p:extLst>
      <p:ext uri="{BB962C8B-B14F-4D97-AF65-F5344CB8AC3E}">
        <p14:creationId xmlns:p14="http://schemas.microsoft.com/office/powerpoint/2010/main" val="3209535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1CCD5EF-766D-43B9-A25D-19122E5FB18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3468" y="643467"/>
            <a:ext cx="4010828" cy="5571066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FD9699C9-77F1-4E33-A750-CB78C7EA29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06194" y="809244"/>
            <a:ext cx="3685032" cy="5239512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561E183-1F0A-4867-8A2E-97FE2E16F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292" y="1031634"/>
            <a:ext cx="3368431" cy="4844777"/>
          </a:xfrm>
        </p:spPr>
        <p:txBody>
          <a:bodyPr>
            <a:normAutofit/>
          </a:bodyPr>
          <a:lstStyle/>
          <a:p>
            <a:r>
              <a:rPr lang="ru-RU">
                <a:solidFill>
                  <a:srgbClr val="FFFFFF"/>
                </a:solidFill>
              </a:rPr>
              <a:t>Стажеры адвоката (статья пункт 3 статьи 38 Закона)</a:t>
            </a:r>
            <a:endParaRPr lang="x-none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03B942A-1716-4A48-AB05-AB762A391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791" y="1031634"/>
            <a:ext cx="6140590" cy="4746232"/>
          </a:xfrm>
        </p:spPr>
        <p:txBody>
          <a:bodyPr anchor="ctr">
            <a:normAutofit/>
          </a:bodyPr>
          <a:lstStyle/>
          <a:p>
            <a:r>
              <a:rPr lang="ru-RU" sz="1900" dirty="0"/>
              <a:t>Стажером адвоката является гражданин Республики Казахстан, </a:t>
            </a:r>
            <a:r>
              <a:rPr lang="ru-RU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имеющий высшее юридическое образование, </a:t>
            </a:r>
            <a:r>
              <a:rPr lang="ru-RU" sz="1900" dirty="0"/>
              <a:t>заключивший с коллегией адвокатов договор о прохождении стажировки с целью приобретения профессиональных знаний и практических навыков адвокатской деятельности.</a:t>
            </a:r>
          </a:p>
          <a:p>
            <a:r>
              <a:rPr lang="ru-RU" sz="1900" dirty="0"/>
              <a:t>Лицо, отвечающее требованиям, установленным пунктом 2 статьи 32 настоящего Закона, и изъявившее желание пройти стажировку, обращается в президиум коллегии адвокатов с заявлением о допуске к прохождению стажировки с приложением документов, перечень которых устанавливается положением о порядке прохождения стажировки стажерами адвокатов.</a:t>
            </a:r>
          </a:p>
          <a:p>
            <a:r>
              <a:rPr lang="ru-RU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Продолжительность стажировки составляет от шести месяцев до одного года.</a:t>
            </a:r>
            <a:endParaRPr lang="x-none" sz="1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9633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2FD7CBB-7F78-4C6F-B3C8-7CC066F42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6310" y="499533"/>
            <a:ext cx="3706761" cy="5632980"/>
          </a:xfrm>
        </p:spPr>
        <p:txBody>
          <a:bodyPr>
            <a:normAutofit/>
          </a:bodyPr>
          <a:lstStyle/>
          <a:p>
            <a:pPr algn="ctr"/>
            <a:r>
              <a:rPr lang="ru-RU" sz="4400" dirty="0"/>
              <a:t>Повышение квалификации адвокатов</a:t>
            </a:r>
            <a:endParaRPr lang="x-none" sz="4400" dirty="0"/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="" xmlns:a16="http://schemas.microsoft.com/office/drawing/2014/main" id="{4CE83EC8-6883-472C-9EB2-08A69D11E3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6544207"/>
              </p:ext>
            </p:extLst>
          </p:nvPr>
        </p:nvGraphicFramePr>
        <p:xfrm>
          <a:off x="633413" y="345440"/>
          <a:ext cx="6913562" cy="5787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0502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="" xmlns:a16="http://schemas.microsoft.com/office/drawing/2014/main" id="{EC090937-65B6-4E69-8A51-DC43F550C23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2E68B41-D2D2-48A0-A142-A08788FC3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370" y="1059893"/>
            <a:ext cx="3462229" cy="4738211"/>
          </a:xfrm>
        </p:spPr>
        <p:txBody>
          <a:bodyPr>
            <a:normAutofit/>
          </a:bodyPr>
          <a:lstStyle/>
          <a:p>
            <a:r>
              <a:rPr lang="ru-RU" sz="4200"/>
              <a:t>Повышение квалификации адвокатов</a:t>
            </a:r>
            <a:endParaRPr lang="x-none" sz="420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18EF8026-88C8-40AD-89D3-AB638002A6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654296" y="0"/>
            <a:ext cx="753770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08CBC65-57AC-43DD-8464-8230C13E7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674" y="1059894"/>
            <a:ext cx="6349708" cy="4717972"/>
          </a:xfrm>
        </p:spPr>
        <p:txBody>
          <a:bodyPr anchor="ctr">
            <a:normAutofit/>
          </a:bodyPr>
          <a:lstStyle/>
          <a:p>
            <a:pPr algn="ctr"/>
            <a:r>
              <a:rPr lang="ru-RU" sz="2000" dirty="0"/>
              <a:t>Таким образом,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январе 2002 года </a:t>
            </a:r>
            <a:r>
              <a:rPr lang="ru-RU" sz="2000" dirty="0"/>
              <a:t>Президиум АГКА принял решение о создании </a:t>
            </a:r>
          </a:p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Центра стажировки и повышения квалификации адвокатов на базе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СпецЮК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«Адвокат».</a:t>
            </a:r>
          </a:p>
          <a:p>
            <a:pPr algn="ctr"/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Целями и задачами Центра являются:</a:t>
            </a:r>
          </a:p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     организация стажировки лиц, не имеющих опыта адвокатской деятельности, и их подготовка к работе в качестве адвоката;</a:t>
            </a:r>
          </a:p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     повышение профессиональной квалификации адвокатов;</a:t>
            </a:r>
          </a:p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     анализ, обобщения, распространение и обмен положительным опытом работы между адвокатами и иными представителями юридической профессии.</a:t>
            </a:r>
          </a:p>
          <a:p>
            <a:endParaRPr lang="x-none" sz="2000" dirty="0"/>
          </a:p>
        </p:txBody>
      </p:sp>
    </p:spTree>
    <p:extLst>
      <p:ext uri="{BB962C8B-B14F-4D97-AF65-F5344CB8AC3E}">
        <p14:creationId xmlns:p14="http://schemas.microsoft.com/office/powerpoint/2010/main" val="379301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95AFFD1-699F-4A02-A9DA-C6F09E2A0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25" y="499533"/>
            <a:ext cx="6562726" cy="1658198"/>
          </a:xfrm>
        </p:spPr>
        <p:txBody>
          <a:bodyPr>
            <a:normAutofit/>
          </a:bodyPr>
          <a:lstStyle/>
          <a:p>
            <a:pPr algn="ctr"/>
            <a:r>
              <a:rPr lang="ru-RU" sz="4600" dirty="0"/>
              <a:t>Повышение квалификации адвокатов</a:t>
            </a:r>
            <a:endParaRPr lang="x-none" sz="4600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44D7643-D2A3-4951-A3EA-1FA611E449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986"/>
          <a:stretch/>
        </p:blipFill>
        <p:spPr>
          <a:xfrm>
            <a:off x="20" y="-6418"/>
            <a:ext cx="4077443" cy="6864418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E0F6F6D-0D04-46E6-9C6E-CB0AEB6C3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557" y="2011680"/>
            <a:ext cx="6428994" cy="3766185"/>
          </a:xfrm>
        </p:spPr>
        <p:txBody>
          <a:bodyPr>
            <a:normAutofit/>
          </a:bodyPr>
          <a:lstStyle/>
          <a:p>
            <a:pPr algn="just"/>
            <a:endParaRPr lang="ru-RU" sz="2000" b="1" dirty="0"/>
          </a:p>
          <a:p>
            <a:pPr algn="just"/>
            <a:r>
              <a:rPr lang="ru-RU" sz="2000" b="1" dirty="0"/>
              <a:t>Повышение квалификации осуществляется в порядке и формах, определяемых Центром, в том числе:</a:t>
            </a:r>
          </a:p>
          <a:p>
            <a:pPr algn="just"/>
            <a:r>
              <a:rPr lang="ru-RU" sz="2000" dirty="0"/>
              <a:t>- посредством проведения лекций, семинаров, презентаций, практических занятий;</a:t>
            </a:r>
          </a:p>
          <a:p>
            <a:pPr algn="just"/>
            <a:r>
              <a:rPr lang="ru-RU" sz="2000" dirty="0"/>
              <a:t>- проведением, в том числе в сотрудничестве с государственными органами, учреждениями, международными и неправительственными организациями конференций, круглых столов, тренингов, семинаров и иных мероприятий.</a:t>
            </a:r>
            <a:endParaRPr lang="x-none" sz="2000" dirty="0"/>
          </a:p>
        </p:txBody>
      </p:sp>
    </p:spTree>
    <p:extLst>
      <p:ext uri="{BB962C8B-B14F-4D97-AF65-F5344CB8AC3E}">
        <p14:creationId xmlns:p14="http://schemas.microsoft.com/office/powerpoint/2010/main" val="321691374"/>
      </p:ext>
    </p:extLst>
  </p:cSld>
  <p:clrMapOvr>
    <a:masterClrMapping/>
  </p:clrMapOvr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697</Words>
  <Application>Microsoft Office PowerPoint</Application>
  <PresentationFormat>Широкоэкранный</PresentationFormat>
  <Paragraphs>50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 Light</vt:lpstr>
      <vt:lpstr>Метрополия</vt:lpstr>
      <vt:lpstr>Доступ к адвокатской деятельности  (опыт и перспективы)</vt:lpstr>
      <vt:lpstr>Исторический экскурс о том,  как был создан Центр стажировки Алматинской городской коллегии Адвокатов (далее –АГКА)</vt:lpstr>
      <vt:lpstr>Создание  Специализированной юридической консультации «Адвокат»</vt:lpstr>
      <vt:lpstr>Закон Республики Казахстан «Об адвокатской деятельности»</vt:lpstr>
      <vt:lpstr>Закон «Об адвокатской деятельности и юридической помощи» от 5 июля 2018 года № 176-VI</vt:lpstr>
      <vt:lpstr>Стажеры адвоката (статья пункт 3 статьи 38 Закона)</vt:lpstr>
      <vt:lpstr>Повышение квалификации адвокатов</vt:lpstr>
      <vt:lpstr>Повышение квалификации адвокатов</vt:lpstr>
      <vt:lpstr>Повышение квалификации адвокатов</vt:lpstr>
      <vt:lpstr>ВЫВОДЫ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Доступ к адвокатской профессии (опыт и перспективы)</dc:title>
  <dc:creator>Индира Мирзамухамедова</dc:creator>
  <cp:lastModifiedBy>Nabira</cp:lastModifiedBy>
  <cp:revision>7</cp:revision>
  <dcterms:created xsi:type="dcterms:W3CDTF">2020-12-01T06:54:30Z</dcterms:created>
  <dcterms:modified xsi:type="dcterms:W3CDTF">2020-12-02T12:55:17Z</dcterms:modified>
</cp:coreProperties>
</file>