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66E"/>
    <a:srgbClr val="002C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84000" y="0"/>
            <a:ext cx="102240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/>
          <a:lstStyle/>
          <a:p>
            <a:fld id="{FDB0090B-19CC-429D-88DF-F8862D66BF83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/>
          <a:lstStyle/>
          <a:p>
            <a:fld id="{4639ED2A-305A-474F-BB83-6BCCA3C9593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74144242"/>
      </p:ext>
    </p:extLst>
  </p:cSld>
  <p:clrMapOvr>
    <a:masterClrMapping/>
  </p:clrMapOvr>
  <p:transition spd="slow">
    <p:cover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/>
          <a:lstStyle/>
          <a:p>
            <a:fld id="{FDB0090B-19CC-429D-88DF-F8862D66BF83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/>
          <a:lstStyle/>
          <a:p>
            <a:fld id="{4639ED2A-305A-474F-BB83-6BCCA3C959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803090"/>
      </p:ext>
    </p:extLst>
  </p:cSld>
  <p:clrMapOvr>
    <a:masterClrMapping/>
  </p:clrMapOvr>
  <p:transition spd="slow">
    <p:cover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/>
          <a:lstStyle/>
          <a:p>
            <a:fld id="{FDB0090B-19CC-429D-88DF-F8862D66BF83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/>
          <a:lstStyle/>
          <a:p>
            <a:fld id="{4639ED2A-305A-474F-BB83-6BCCA3C959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707484"/>
      </p:ext>
    </p:extLst>
  </p:cSld>
  <p:clrMapOvr>
    <a:masterClrMapping/>
  </p:clrMapOvr>
  <p:transition spd="slow">
    <p:cover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2"/>
            <a:ext cx="2438400" cy="541019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/>
          <a:lstStyle/>
          <a:p>
            <a:fld id="{FDB0090B-19CC-429D-88DF-F8862D66BF83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/>
          <a:lstStyle/>
          <a:p>
            <a:fld id="{4639ED2A-305A-474F-BB83-6BCCA3C959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17893"/>
      </p:ext>
    </p:extLst>
  </p:cSld>
  <p:clrMapOvr>
    <a:masterClrMapping/>
  </p:clrMapOvr>
  <p:transition spd="slow"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84000" y="0"/>
            <a:ext cx="10224000" cy="194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6320" y="2227729"/>
            <a:ext cx="10058400" cy="1524000"/>
          </a:xfrm>
        </p:spPr>
        <p:txBody>
          <a:bodyPr>
            <a:noAutofit/>
          </a:bodyPr>
          <a:lstStyle>
            <a:lvl1pPr algn="ctr"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3854823"/>
            <a:ext cx="10058400" cy="2106705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89901728"/>
      </p:ext>
    </p:extLst>
  </p:cSld>
  <p:clrMapOvr>
    <a:masterClrMapping/>
  </p:clrMapOvr>
  <p:transition spd="slow">
    <p:cover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4320" indent="-274320">
              <a:buFont typeface="Wingdings" panose="05000000000000000000" pitchFamily="2" charset="2"/>
              <a:buChar char="§"/>
              <a:defRPr/>
            </a:lvl1pPr>
            <a:lvl2pPr marL="594360" indent="-274320">
              <a:buFont typeface="Wingdings" panose="05000000000000000000" pitchFamily="2" charset="2"/>
              <a:buChar char="§"/>
              <a:defRPr/>
            </a:lvl2pPr>
            <a:lvl3pPr marL="868680" indent="-228600">
              <a:buFont typeface="Wingdings" panose="05000000000000000000" pitchFamily="2" charset="2"/>
              <a:buChar char="§"/>
              <a:defRPr/>
            </a:lvl3pPr>
            <a:lvl4pPr marL="1143000" indent="-228600">
              <a:buFont typeface="Wingdings" panose="05000000000000000000" pitchFamily="2" charset="2"/>
              <a:buChar char="§"/>
              <a:defRPr/>
            </a:lvl4pPr>
            <a:lvl5pPr marL="13716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/>
          <a:lstStyle/>
          <a:p>
            <a:fld id="{4639ED2A-305A-474F-BB83-6BCCA3C959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685382"/>
      </p:ext>
    </p:extLst>
  </p:cSld>
  <p:clrMapOvr>
    <a:masterClrMapping/>
  </p:clrMapOvr>
  <p:transition spd="slow">
    <p:cover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/>
          <a:lstStyle/>
          <a:p>
            <a:fld id="{FDB0090B-19CC-429D-88DF-F8862D66BF83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/>
          <a:lstStyle/>
          <a:p>
            <a:fld id="{4639ED2A-305A-474F-BB83-6BCCA3C9593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2124082"/>
      </p:ext>
    </p:extLst>
  </p:cSld>
  <p:clrMapOvr>
    <a:masterClrMapping/>
  </p:clrMapOvr>
  <p:transition spd="slow">
    <p:cover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/>
          <a:lstStyle/>
          <a:p>
            <a:fld id="{FDB0090B-19CC-429D-88DF-F8862D66BF83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/>
          <a:lstStyle/>
          <a:p>
            <a:fld id="{4639ED2A-305A-474F-BB83-6BCCA3C959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571099"/>
      </p:ext>
    </p:extLst>
  </p:cSld>
  <p:clrMapOvr>
    <a:masterClrMapping/>
  </p:clrMapOvr>
  <p:transition spd="slow">
    <p:cover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/>
          <a:lstStyle/>
          <a:p>
            <a:fld id="{FDB0090B-19CC-429D-88DF-F8862D66BF83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/>
          <a:lstStyle/>
          <a:p>
            <a:fld id="{4639ED2A-305A-474F-BB83-6BCCA3C9593C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8574568"/>
      </p:ext>
    </p:extLst>
  </p:cSld>
  <p:clrMapOvr>
    <a:masterClrMapping/>
  </p:clrMapOvr>
  <p:transition spd="slow">
    <p:cover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/>
          <a:lstStyle/>
          <a:p>
            <a:fld id="{FDB0090B-19CC-429D-88DF-F8862D66BF83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/>
          <a:lstStyle/>
          <a:p>
            <a:fld id="{4639ED2A-305A-474F-BB83-6BCCA3C959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967172"/>
      </p:ext>
    </p:extLst>
  </p:cSld>
  <p:clrMapOvr>
    <a:masterClrMapping/>
  </p:clrMapOvr>
  <p:transition spd="slow">
    <p:cover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/>
          <a:lstStyle/>
          <a:p>
            <a:fld id="{FDB0090B-19CC-429D-88DF-F8862D66BF83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/>
          <a:lstStyle/>
          <a:p>
            <a:fld id="{4639ED2A-305A-474F-BB83-6BCCA3C959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567889"/>
      </p:ext>
    </p:extLst>
  </p:cSld>
  <p:clrMapOvr>
    <a:masterClrMapping/>
  </p:clrMapOvr>
  <p:transition spd="slow">
    <p:cover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1"/>
            <a:ext cx="6126579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/>
          <a:lstStyle/>
          <a:p>
            <a:fld id="{FDB0090B-19CC-429D-88DF-F8862D66BF83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/>
          <a:lstStyle/>
          <a:p>
            <a:fld id="{4639ED2A-305A-474F-BB83-6BCCA3C9593C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6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4210075"/>
      </p:ext>
    </p:extLst>
  </p:cSld>
  <p:clrMapOvr>
    <a:masterClrMapping/>
  </p:clrMapOvr>
  <p:transition spd="slow">
    <p:cover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6320" y="218364"/>
            <a:ext cx="9042400" cy="146031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6320" y="1792224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15999" y="6228912"/>
            <a:ext cx="10058400" cy="381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36820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ransition spd="slow">
    <p:cover dir="u"/>
  </p:transition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929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16000" y="1989985"/>
            <a:ext cx="10058400" cy="1524000"/>
          </a:xfrm>
        </p:spPr>
        <p:txBody>
          <a:bodyPr anchor="t">
            <a:normAutofit/>
          </a:bodyPr>
          <a:lstStyle/>
          <a:p>
            <a:pPr algn="ctr"/>
            <a:r>
              <a:rPr lang="ru-RU" sz="6600" dirty="0"/>
              <a:t>Немецкая методика права 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01033" y="3493008"/>
            <a:ext cx="6373367" cy="2645305"/>
          </a:xfrm>
        </p:spPr>
        <p:txBody>
          <a:bodyPr anchor="ctr">
            <a:normAutofit fontScale="47500" lnSpcReduction="20000"/>
          </a:bodyPr>
          <a:lstStyle/>
          <a:p>
            <a:pPr algn="ctr">
              <a:spcBef>
                <a:spcPts val="1200"/>
              </a:spcBef>
              <a:spcAft>
                <a:spcPts val="1800"/>
              </a:spcAft>
            </a:pPr>
            <a:r>
              <a:rPr lang="ru-RU" sz="5100" dirty="0">
                <a:latin typeface="+mj-lt"/>
              </a:rPr>
              <a:t>АВТОРЫ</a:t>
            </a:r>
            <a:endParaRPr lang="en-US" dirty="0"/>
          </a:p>
          <a:p>
            <a:pPr algn="ctr"/>
            <a:r>
              <a:rPr lang="ru-RU" sz="3400" dirty="0"/>
              <a:t>Евгений Соколов</a:t>
            </a:r>
            <a:endParaRPr lang="en-US" sz="3400" dirty="0"/>
          </a:p>
          <a:p>
            <a:pPr algn="ctr">
              <a:spcAft>
                <a:spcPts val="1200"/>
              </a:spcAft>
            </a:pPr>
            <a:r>
              <a:rPr lang="ru-RU" dirty="0"/>
              <a:t>доцент Института немецкого и международного партийного права Университета Дюссельдорфа</a:t>
            </a:r>
            <a:endParaRPr lang="en-US" dirty="0"/>
          </a:p>
          <a:p>
            <a:pPr algn="ctr"/>
            <a:r>
              <a:rPr lang="ru-RU" sz="3400" dirty="0" err="1"/>
              <a:t>Себастиян</a:t>
            </a:r>
            <a:r>
              <a:rPr lang="ru-RU" sz="3400" dirty="0"/>
              <a:t> </a:t>
            </a:r>
            <a:r>
              <a:rPr lang="ru-RU" sz="3400" dirty="0" err="1"/>
              <a:t>Роснер</a:t>
            </a:r>
            <a:endParaRPr lang="en-US" sz="3400" dirty="0"/>
          </a:p>
          <a:p>
            <a:pPr algn="ctr">
              <a:spcAft>
                <a:spcPts val="1200"/>
              </a:spcAft>
            </a:pPr>
            <a:r>
              <a:rPr lang="uk-UA" dirty="0"/>
              <a:t>доктор</a:t>
            </a:r>
            <a:r>
              <a:rPr lang="ru-RU" dirty="0"/>
              <a:t> права, адвокат (г. Кельн) </a:t>
            </a:r>
          </a:p>
          <a:p>
            <a:pPr algn="ctr"/>
            <a:r>
              <a:rPr lang="ru-RU" sz="3400" dirty="0"/>
              <a:t>Мельник Роман</a:t>
            </a:r>
            <a:endParaRPr lang="en-US" sz="3400" dirty="0"/>
          </a:p>
          <a:p>
            <a:pPr algn="ctr"/>
            <a:r>
              <a:rPr lang="ru-RU" dirty="0"/>
              <a:t>доктор юридических наук, профессор, Университет КАЗГЮУ </a:t>
            </a:r>
          </a:p>
          <a:p>
            <a:pPr algn="ctr"/>
            <a:r>
              <a:rPr lang="ru-RU" dirty="0"/>
              <a:t>имени М. С. </a:t>
            </a:r>
            <a:r>
              <a:rPr lang="ru-RU" dirty="0" err="1"/>
              <a:t>Нарикбаева</a:t>
            </a:r>
            <a:r>
              <a:rPr lang="ru-RU" dirty="0"/>
              <a:t> </a:t>
            </a:r>
          </a:p>
        </p:txBody>
      </p:sp>
      <p:sp>
        <p:nvSpPr>
          <p:cNvPr id="6" name="Rectangle 6"/>
          <p:cNvSpPr/>
          <p:nvPr/>
        </p:nvSpPr>
        <p:spPr>
          <a:xfrm>
            <a:off x="1109472" y="3310128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46272" t="2117" r="2305" b="4231"/>
          <a:stretch/>
        </p:blipFill>
        <p:spPr>
          <a:xfrm>
            <a:off x="1595819" y="3392425"/>
            <a:ext cx="2141397" cy="274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552903"/>
      </p:ext>
    </p:extLst>
  </p:cSld>
  <p:clrMapOvr>
    <a:masterClrMapping/>
  </p:clrMapOvr>
  <p:transition spd="slow">
    <p:cover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/>
              <a:t>История вопроса / пособия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ru-RU" sz="2000" dirty="0"/>
              <a:t>все немецкие университеты готовят юристов с использованием этой методики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ru-RU" sz="2000" dirty="0"/>
              <a:t>методика позволяет подготовить выпускника, который сразу готов к практической работе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ru-RU" sz="2000" dirty="0"/>
              <a:t>методика является универсальной и по своей сути не связана с национальным законодательством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ru-RU" sz="2000" dirty="0"/>
              <a:t>учебное пособие в течении 6 лет было апробировано в рамках немецко-украинского образовательного проекта   </a:t>
            </a:r>
          </a:p>
        </p:txBody>
      </p:sp>
      <p:sp>
        <p:nvSpPr>
          <p:cNvPr id="4" name="Rectangle 6"/>
          <p:cNvSpPr/>
          <p:nvPr/>
        </p:nvSpPr>
        <p:spPr>
          <a:xfrm>
            <a:off x="1036320" y="1389888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859850303"/>
      </p:ext>
    </p:extLst>
  </p:cSld>
  <p:clrMapOvr>
    <a:masterClrMapping/>
  </p:clrMapOvr>
  <p:transition spd="slow">
    <p:cover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Идея учебного пособия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ru-RU" sz="2000" dirty="0"/>
              <a:t>научить студентов навыкам применения права с использованием силлогизма – дедуктивного умозаключения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ru-RU" sz="2000" dirty="0"/>
              <a:t>подготовить к применению незнакомых нормативных актов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ru-RU" sz="2000" dirty="0"/>
              <a:t>познакомить с методами толкования права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ru-RU" sz="2000" dirty="0"/>
              <a:t>улучшить навыки письменной речи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ru-RU" sz="2000" dirty="0"/>
              <a:t>научить структурированности и последовательности мышления 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ru-RU" sz="2000" dirty="0"/>
              <a:t>научить формулировать определения / дефиниции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ru-RU" sz="2000" dirty="0"/>
              <a:t>научить обосновывать принятые решения  </a:t>
            </a:r>
          </a:p>
        </p:txBody>
      </p:sp>
      <p:sp>
        <p:nvSpPr>
          <p:cNvPr id="4" name="Rectangle 6"/>
          <p:cNvSpPr/>
          <p:nvPr/>
        </p:nvSpPr>
        <p:spPr>
          <a:xfrm>
            <a:off x="1036320" y="1389888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87308844"/>
      </p:ext>
    </p:extLst>
  </p:cSld>
  <p:clrMapOvr>
    <a:masterClrMapping/>
  </p:clrMapOvr>
  <p:transition spd="slow">
    <p:cover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Содержание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8163" r="1338"/>
          <a:stretch/>
        </p:blipFill>
        <p:spPr>
          <a:xfrm>
            <a:off x="3101016" y="1417320"/>
            <a:ext cx="5161379" cy="516636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5" name="Rectangle 6"/>
          <p:cNvSpPr/>
          <p:nvPr/>
        </p:nvSpPr>
        <p:spPr>
          <a:xfrm>
            <a:off x="1036320" y="1389888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Rectangle 6"/>
          <p:cNvSpPr/>
          <p:nvPr/>
        </p:nvSpPr>
        <p:spPr>
          <a:xfrm>
            <a:off x="974344" y="658368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981830163"/>
      </p:ext>
    </p:extLst>
  </p:cSld>
  <p:clrMapOvr>
    <a:masterClrMapping/>
  </p:clrMapOvr>
  <p:transition spd="slow">
    <p:cover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6320" y="218364"/>
            <a:ext cx="9909048" cy="1460311"/>
          </a:xfrm>
        </p:spPr>
        <p:txBody>
          <a:bodyPr/>
          <a:lstStyle/>
          <a:p>
            <a:r>
              <a:rPr lang="ru-RU" dirty="0"/>
              <a:t>МЕТОДИКА РЕШЕНИЯ ЮРИДИЧЕСКИХ КАЗУСОВ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ru-RU" dirty="0">
                <a:latin typeface="+mj-lt"/>
              </a:rPr>
              <a:t>ЗАДАЧА / КАЗУС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ru-RU" sz="2000" dirty="0"/>
              <a:t>Сотрудник муниципальной охраны «О» приказывает артисту «А», который демонстрирует цирковые номера, покинуть центральную площадь города, поскольку у него нет разрешения на осуществление такой деятельности.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ru-RU" sz="2000" b="1" dirty="0"/>
              <a:t>Вопрос 1: </a:t>
            </a:r>
            <a:r>
              <a:rPr lang="ru-RU" sz="2000" dirty="0"/>
              <a:t>является ли решение «О» предметом регулирования публичного / административного права?</a:t>
            </a:r>
          </a:p>
          <a:p>
            <a:pPr marL="0" indent="0">
              <a:buNone/>
            </a:pPr>
            <a:r>
              <a:rPr lang="ru-RU" sz="2000" b="1" dirty="0"/>
              <a:t>Вопрос 2: </a:t>
            </a:r>
            <a:r>
              <a:rPr lang="ru-RU" sz="2000" dirty="0"/>
              <a:t>является ли распоряжение оставить площадь города административным актом?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Rectangle 6"/>
          <p:cNvSpPr/>
          <p:nvPr/>
        </p:nvSpPr>
        <p:spPr>
          <a:xfrm>
            <a:off x="1036320" y="1389888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76080186"/>
      </p:ext>
    </p:extLst>
  </p:cSld>
  <p:clrMapOvr>
    <a:masterClrMapping/>
  </p:clrMapOvr>
  <p:transition spd="slow">
    <p:cover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6320" y="218364"/>
            <a:ext cx="9909048" cy="1460311"/>
          </a:xfrm>
        </p:spPr>
        <p:txBody>
          <a:bodyPr/>
          <a:lstStyle/>
          <a:p>
            <a:r>
              <a:rPr lang="ru-RU" dirty="0"/>
              <a:t>МЕТОДИКА РЕШЕНИЯ ЮРИДИЧЕСКИХ КАЗУСОВ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ru-RU" sz="2000" b="1" dirty="0"/>
              <a:t>Верхняя строка: </a:t>
            </a:r>
            <a:r>
              <a:rPr lang="ru-RU" sz="2000" dirty="0"/>
              <a:t>действия «О» могут подпадать под предмет регулирования публичного права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ru-RU" sz="2000" b="1" dirty="0"/>
              <a:t>Определение: </a:t>
            </a:r>
            <a:r>
              <a:rPr lang="ru-RU" sz="2000" dirty="0"/>
              <a:t>действие квалифицируется как такое, что регулируется публичным правом, если норма....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ru-RU" sz="2000" b="1" dirty="0" err="1"/>
              <a:t>Субсумпция</a:t>
            </a:r>
            <a:r>
              <a:rPr lang="ru-RU" sz="2000" b="1" dirty="0"/>
              <a:t>: </a:t>
            </a:r>
            <a:r>
              <a:rPr lang="ru-RU" sz="2000" dirty="0"/>
              <a:t>правовым основанием для приказа является Закон..., который разрешает... муниципальной охране... Таким образом, норма закона </a:t>
            </a:r>
            <a:r>
              <a:rPr lang="ru-RU" sz="2000" dirty="0" err="1"/>
              <a:t>уполномачивает</a:t>
            </a:r>
            <a:r>
              <a:rPr lang="ru-RU" sz="2000" dirty="0"/>
              <a:t> исключительно муниципальную охрану.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ru-RU" sz="2000" b="1" dirty="0"/>
              <a:t>Результат: </a:t>
            </a:r>
            <a:r>
              <a:rPr lang="ru-RU" sz="2000" dirty="0"/>
              <a:t>действие «О» является публично-правовым</a:t>
            </a:r>
          </a:p>
        </p:txBody>
      </p:sp>
      <p:sp>
        <p:nvSpPr>
          <p:cNvPr id="4" name="Rectangle 6"/>
          <p:cNvSpPr/>
          <p:nvPr/>
        </p:nvSpPr>
        <p:spPr>
          <a:xfrm>
            <a:off x="1036320" y="1389888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4862347"/>
      </p:ext>
    </p:extLst>
  </p:cSld>
  <p:clrMapOvr>
    <a:masterClrMapping/>
  </p:clrMapOvr>
  <p:transition spd="slow">
    <p:cover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1">
  <a:themeElements>
    <a:clrScheme name="Газетная бумага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Другая 3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Газетная бумага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66E4A6E9-DDDF-458D-A4C4-7D499303E6CE}" vid="{CF53E483-DB06-4E81-8B76-34975490464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57</TotalTime>
  <Words>267</Words>
  <Application>Microsoft Macintosh PowerPoint</Application>
  <PresentationFormat>Широкоэкранный</PresentationFormat>
  <Paragraphs>33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Impact</vt:lpstr>
      <vt:lpstr>Wingdings</vt:lpstr>
      <vt:lpstr>Тема1</vt:lpstr>
      <vt:lpstr>Немецкая методика права  </vt:lpstr>
      <vt:lpstr>История вопроса / пособия </vt:lpstr>
      <vt:lpstr>Идея учебного пособия</vt:lpstr>
      <vt:lpstr>Содержание</vt:lpstr>
      <vt:lpstr>МЕТОДИКА РЕШЕНИЯ ЮРИДИЧЕСКИХ КАЗУСОВ</vt:lpstr>
      <vt:lpstr>МЕТОДИКА РЕШЕНИЯ ЮРИДИЧЕСКИХ КАЗУСОВ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Немецкая методика права  </dc:title>
  <dc:creator>Iryna</dc:creator>
  <cp:lastModifiedBy>Roman Ishop</cp:lastModifiedBy>
  <cp:revision>15</cp:revision>
  <dcterms:created xsi:type="dcterms:W3CDTF">2021-09-15T09:26:58Z</dcterms:created>
  <dcterms:modified xsi:type="dcterms:W3CDTF">2021-09-16T09:54:39Z</dcterms:modified>
</cp:coreProperties>
</file>