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82" r:id="rId5"/>
    <p:sldId id="283" r:id="rId6"/>
    <p:sldId id="284" r:id="rId7"/>
    <p:sldId id="258" r:id="rId8"/>
    <p:sldId id="259" r:id="rId9"/>
    <p:sldId id="262" r:id="rId10"/>
    <p:sldId id="263" r:id="rId11"/>
    <p:sldId id="285" r:id="rId12"/>
    <p:sldId id="26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9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59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8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92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07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4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8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15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0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70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0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21DBB-2F12-4659-9DE6-EEA2E8E9D229}" type="datetimeFigureOut">
              <a:rPr lang="ru-RU" smtClean="0"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36BE0-DF38-4E22-BD46-883253A12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45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390771" y="1"/>
            <a:ext cx="6632154" cy="6416298"/>
          </a:xfrm>
          <a:prstGeom prst="ellipse">
            <a:avLst/>
          </a:prstGeom>
          <a:solidFill>
            <a:srgbClr val="FB38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502" y="1153722"/>
            <a:ext cx="1774144" cy="259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01074" y="4830520"/>
            <a:ext cx="2921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050010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, г</a:t>
            </a:r>
            <a:r>
              <a:rPr lang="ru-RU" sz="1200" dirty="0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. Алматы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, пр</a:t>
            </a:r>
            <a:r>
              <a:rPr lang="ru-RU" sz="1200" dirty="0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. </a:t>
            </a:r>
            <a:r>
              <a:rPr lang="ru-RU" sz="1200" dirty="0" err="1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Достык</a:t>
            </a:r>
            <a:r>
              <a:rPr lang="ru-RU" sz="1200" dirty="0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, 85А</a:t>
            </a:r>
            <a:endParaRPr lang="ru-RU" sz="1200" dirty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Тел.: +7 |727| </a:t>
            </a:r>
            <a:r>
              <a:rPr lang="ru-RU" sz="1200" dirty="0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3231009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 smtClean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e-</a:t>
            </a:r>
            <a:r>
              <a:rPr lang="ru-RU" sz="1200" dirty="0" err="1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mail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: </a:t>
            </a:r>
            <a:r>
              <a:rPr lang="en-US" sz="1200" dirty="0" smtClean="0">
                <a:solidFill>
                  <a:srgbClr val="727174"/>
                </a:solidFill>
                <a:latin typeface="PT Sans" panose="020B0503020203020204" pitchFamily="34" charset="0"/>
              </a:rPr>
              <a:t>cu@cu.edu.kz</a:t>
            </a:r>
            <a:r>
              <a:rPr lang="kk-KZ" sz="1200" dirty="0" smtClean="0">
                <a:solidFill>
                  <a:srgbClr val="727174"/>
                </a:solidFill>
                <a:latin typeface="PT Sans" panose="020B0503020203020204" pitchFamily="34" charset="0"/>
              </a:rPr>
              <a:t>;</a:t>
            </a:r>
            <a:endParaRPr lang="ru-RU" sz="1200" dirty="0" smtClean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 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www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.</a:t>
            </a:r>
            <a:r>
              <a:rPr lang="en-US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cu.edu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.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kz</a:t>
            </a:r>
            <a:endParaRPr lang="ru-RU" sz="1200" dirty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</p:txBody>
      </p:sp>
      <p:sp>
        <p:nvSpPr>
          <p:cNvPr id="9" name="Прямоугольник 2"/>
          <p:cNvSpPr>
            <a:spLocks noChangeArrowheads="1"/>
          </p:cNvSpPr>
          <p:nvPr/>
        </p:nvSpPr>
        <p:spPr bwMode="auto">
          <a:xfrm>
            <a:off x="2162924" y="1865885"/>
            <a:ext cx="336145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5400" dirty="0" smtClean="0">
                <a:solidFill>
                  <a:schemeClr val="bg1"/>
                </a:solidFill>
                <a:latin typeface="Niagara Solid" panose="04020502070702020202" pitchFamily="82" charset="0"/>
              </a:rPr>
              <a:t>Caspian University</a:t>
            </a:r>
            <a:endParaRPr lang="ru-RU" altLang="ru-RU" sz="5400" dirty="0">
              <a:latin typeface="PT Sans Bold" panose="020B0703020203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749896" y="3483449"/>
            <a:ext cx="6187509" cy="2011263"/>
          </a:xfrm>
        </p:spPr>
        <p:txBody>
          <a:bodyPr rtlCol="0"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Мороз Светлана Павловна </a:t>
            </a:r>
            <a:b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Организация образовательного процесса послевузовского образования: проблемы и решение</a:t>
            </a:r>
            <a:r>
              <a:rPr lang="ru-RU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spc="300" dirty="0">
              <a:solidFill>
                <a:srgbClr val="E35C3D"/>
              </a:solidFill>
              <a:latin typeface="PT Sans Bold" panose="020B0703020203020204" pitchFamily="34" charset="0"/>
            </a:endParaRPr>
          </a:p>
        </p:txBody>
      </p:sp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3350036" y="4863221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573" y="4340225"/>
            <a:ext cx="266003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488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55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Пути решения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0766"/>
            <a:ext cx="10515600" cy="487619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1) установить, что изменения и дополнения, повышающие требования к докторским диссертациям не применяются за период обучения докторанта </a:t>
            </a:r>
            <a:r>
              <a:rPr lang="en-US" dirty="0" smtClean="0"/>
              <a:t>PHD</a:t>
            </a:r>
            <a:r>
              <a:rPr lang="ru-RU" dirty="0" smtClean="0"/>
              <a:t> в докторантуре, а также к их </a:t>
            </a:r>
            <a:r>
              <a:rPr lang="ru-RU" dirty="0" smtClean="0"/>
              <a:t>руководителям, сами требования тоже нуждаются в корректировке, поскольку после их введени</a:t>
            </a:r>
            <a:r>
              <a:rPr lang="ru-RU" dirty="0" smtClean="0"/>
              <a:t>я стоимость таких публикаций увеличилась самым существенным образом;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2) установить, что на профессоров ВАК СССР и ККСОН МОН РК, а также на член-корреспондентов </a:t>
            </a:r>
            <a:r>
              <a:rPr lang="ru-RU" dirty="0"/>
              <a:t>и академиков НАН </a:t>
            </a:r>
            <a:r>
              <a:rPr lang="ru-RU" dirty="0" smtClean="0"/>
              <a:t>РК не распространяются общие требования к руководителям докторантов </a:t>
            </a:r>
            <a:r>
              <a:rPr lang="en-US" dirty="0"/>
              <a:t>PHD</a:t>
            </a:r>
            <a:r>
              <a:rPr lang="ru-RU" dirty="0" smtClean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3) аналогичным образом </a:t>
            </a:r>
            <a:r>
              <a:rPr lang="ru-RU" dirty="0"/>
              <a:t>на профессоров ВАК СССР и ККСОН МОН РК, а также на член-корреспондентов и академиков НАН РК не распространяются общие требования </a:t>
            </a:r>
            <a:r>
              <a:rPr lang="ru-RU" dirty="0" smtClean="0"/>
              <a:t>к </a:t>
            </a:r>
            <a:r>
              <a:rPr lang="ru-RU" dirty="0"/>
              <a:t>членам диссертационных </a:t>
            </a:r>
            <a:r>
              <a:rPr lang="ru-RU" dirty="0" smtClean="0"/>
              <a:t>советов;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4) </a:t>
            </a:r>
            <a:r>
              <a:rPr lang="ru-RU" dirty="0"/>
              <a:t>о</a:t>
            </a:r>
            <a:r>
              <a:rPr lang="ru-RU" dirty="0" smtClean="0"/>
              <a:t>тказаться от практики </a:t>
            </a:r>
            <a:r>
              <a:rPr lang="ru-RU" dirty="0"/>
              <a:t>«двойных стандартов» со стороны МОН РК к вузам, имеющим особый статус и к не имеющим особого </a:t>
            </a:r>
            <a:r>
              <a:rPr lang="ru-RU" dirty="0" smtClean="0"/>
              <a:t>статуса либо при ее сохранении повысить требования к вузам, имеющим особый статус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231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594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Пути решения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5) установить единые требования и оказывать равную государственную поддержку частным и государственным вузам (даже в комиссии по государственной аттестации включаются сотрудники и преподаватели только государственных вузов);</a:t>
            </a:r>
          </a:p>
          <a:p>
            <a:pPr marL="0" indent="0" algn="just">
              <a:buNone/>
            </a:pPr>
            <a:r>
              <a:rPr lang="ru-RU" dirty="0"/>
              <a:t>6) каждый из вузов Казахстана, имеющих лицензию на подготовку докторантов вправе рассчитывать на получение государственных грантов на подготовку докторантов, необходимо предоставить право выбора самим докторантам;</a:t>
            </a:r>
          </a:p>
          <a:p>
            <a:pPr marL="0" indent="0" algn="just">
              <a:buNone/>
            </a:pPr>
            <a:r>
              <a:rPr lang="ru-RU" dirty="0"/>
              <a:t>7) необходимо закрепить конкретный перечень критериев, которым должен отвечать тот или иной вуз для того, чтобы в них мог быть размещен государственный заказ на подготовку докторантов;</a:t>
            </a:r>
          </a:p>
          <a:p>
            <a:pPr marL="0" indent="0" algn="just">
              <a:buNone/>
            </a:pPr>
            <a:r>
              <a:rPr lang="ru-RU" dirty="0"/>
              <a:t>8) необходимо наконец-то принять нормативные документы по подготовке докторов по профилю (уже столько лет в стране ведется подготовка только докторов PHD, а докторов по профилю нет, поэтому и наука не развивается должным образом).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773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390771" y="1"/>
            <a:ext cx="6632154" cy="6416298"/>
          </a:xfrm>
          <a:prstGeom prst="ellipse">
            <a:avLst/>
          </a:prstGeom>
          <a:solidFill>
            <a:srgbClr val="FB38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502" y="1153722"/>
            <a:ext cx="1774144" cy="259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01074" y="4830520"/>
            <a:ext cx="2921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050010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, г</a:t>
            </a:r>
            <a:r>
              <a:rPr lang="ru-RU" sz="1200" dirty="0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. Алматы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, пр</a:t>
            </a:r>
            <a:r>
              <a:rPr lang="ru-RU" sz="1200" dirty="0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. </a:t>
            </a:r>
            <a:r>
              <a:rPr lang="ru-RU" sz="1200" dirty="0" err="1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Достык</a:t>
            </a:r>
            <a:r>
              <a:rPr lang="ru-RU" sz="1200" dirty="0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, 85А</a:t>
            </a:r>
            <a:endParaRPr lang="ru-RU" sz="1200" dirty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Тел.: +7 |727| </a:t>
            </a:r>
            <a:r>
              <a:rPr lang="ru-RU" sz="1200" dirty="0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3231009;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 smtClean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e-</a:t>
            </a:r>
            <a:r>
              <a:rPr lang="ru-RU" sz="1200" dirty="0" err="1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mail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: </a:t>
            </a:r>
            <a:r>
              <a:rPr lang="en-US" sz="1200" dirty="0" smtClean="0">
                <a:solidFill>
                  <a:srgbClr val="727174"/>
                </a:solidFill>
                <a:latin typeface="PT Sans" panose="020B0503020203020204" pitchFamily="34" charset="0"/>
              </a:rPr>
              <a:t>cu@cu.edu.kz</a:t>
            </a:r>
            <a:r>
              <a:rPr lang="kk-KZ" sz="1200" dirty="0" smtClean="0">
                <a:solidFill>
                  <a:srgbClr val="727174"/>
                </a:solidFill>
                <a:latin typeface="PT Sans" panose="020B0503020203020204" pitchFamily="34" charset="0"/>
              </a:rPr>
              <a:t>;</a:t>
            </a:r>
            <a:endParaRPr lang="ru-RU" sz="1200" dirty="0" smtClean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 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www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.</a:t>
            </a:r>
            <a:r>
              <a:rPr lang="en-US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cu.edu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.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kz</a:t>
            </a:r>
            <a:endParaRPr lang="ru-RU" sz="1200" dirty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</p:txBody>
      </p:sp>
      <p:sp>
        <p:nvSpPr>
          <p:cNvPr id="9" name="Прямоугольник 2"/>
          <p:cNvSpPr>
            <a:spLocks noChangeArrowheads="1"/>
          </p:cNvSpPr>
          <p:nvPr/>
        </p:nvSpPr>
        <p:spPr bwMode="auto">
          <a:xfrm>
            <a:off x="2162924" y="1865885"/>
            <a:ext cx="336145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5400" dirty="0" smtClean="0">
                <a:solidFill>
                  <a:schemeClr val="bg1"/>
                </a:solidFill>
                <a:latin typeface="Niagara Solid" panose="04020502070702020202" pitchFamily="82" charset="0"/>
              </a:rPr>
              <a:t>Caspian University</a:t>
            </a:r>
            <a:endParaRPr lang="ru-RU" altLang="ru-RU" sz="5400" dirty="0">
              <a:latin typeface="PT Sans Bold" panose="020B0703020203020204" pitchFamily="34" charset="0"/>
            </a:endParaRPr>
          </a:p>
        </p:txBody>
      </p:sp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3350036" y="4863221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749896" y="3197011"/>
            <a:ext cx="6187509" cy="2011263"/>
          </a:xfrm>
        </p:spPr>
        <p:txBody>
          <a:bodyPr rtlCol="0"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БЛАГОДАРЮ ЗА ВНИМАНИЕ!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 smtClean="0">
                <a:solidFill>
                  <a:schemeClr val="bg1"/>
                </a:solidFill>
              </a:rPr>
              <a:t> </a:t>
            </a: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3200" spc="300" dirty="0">
              <a:solidFill>
                <a:srgbClr val="E35C3D"/>
              </a:solidFill>
              <a:latin typeface="PT Sans Bold" panose="020B0703020203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836257" y="3245278"/>
            <a:ext cx="40147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836257" y="3993322"/>
            <a:ext cx="40147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573" y="4340225"/>
            <a:ext cx="266003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00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45017" y="2105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Нормативные правовые акты о послевузовском образовании</a:t>
            </a:r>
            <a:endParaRPr lang="ru-RU" sz="3200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Приказ </a:t>
            </a:r>
            <a:r>
              <a:rPr lang="ru-RU" dirty="0"/>
              <a:t>Министра образования и науки </a:t>
            </a:r>
            <a:r>
              <a:rPr lang="ru-RU" dirty="0" smtClean="0"/>
              <a:t>РК </a:t>
            </a:r>
            <a:r>
              <a:rPr lang="ru-RU" dirty="0"/>
              <a:t>от 31 марта 2011 </a:t>
            </a:r>
            <a:r>
              <a:rPr lang="ru-RU" dirty="0" smtClean="0"/>
              <a:t>г. </a:t>
            </a:r>
            <a:r>
              <a:rPr lang="ru-RU" dirty="0"/>
              <a:t>№ 127 «Об утверждении Правил присуждения степеней» </a:t>
            </a:r>
            <a:r>
              <a:rPr lang="ru-RU" dirty="0" smtClean="0"/>
              <a:t>(с изм. от 25.11.2011 </a:t>
            </a:r>
            <a:r>
              <a:rPr lang="ru-RU" dirty="0"/>
              <a:t>№ </a:t>
            </a:r>
            <a:r>
              <a:rPr lang="ru-RU" dirty="0" smtClean="0"/>
              <a:t>492</a:t>
            </a:r>
            <a:r>
              <a:rPr lang="ru-RU" dirty="0"/>
              <a:t>; </a:t>
            </a:r>
            <a:r>
              <a:rPr lang="ru-RU" dirty="0" smtClean="0"/>
              <a:t>от 18.05.2012 № 226; от 30.05.2013 № 214; от </a:t>
            </a:r>
            <a:r>
              <a:rPr lang="ru-RU" dirty="0"/>
              <a:t>25.07.2016 № 468</a:t>
            </a:r>
            <a:r>
              <a:rPr lang="ru-RU" dirty="0" smtClean="0"/>
              <a:t>; от </a:t>
            </a:r>
            <a:r>
              <a:rPr lang="ru-RU" dirty="0"/>
              <a:t>14.04.2017 № 166; от 04.12.2017 № </a:t>
            </a:r>
            <a:r>
              <a:rPr lang="ru-RU" dirty="0" smtClean="0"/>
              <a:t>606; от </a:t>
            </a:r>
            <a:r>
              <a:rPr lang="ru-RU" dirty="0"/>
              <a:t>28.09.2018 № 512; от </a:t>
            </a:r>
            <a:r>
              <a:rPr lang="ru-RU" dirty="0" smtClean="0"/>
              <a:t>24.05.2019 </a:t>
            </a:r>
            <a:r>
              <a:rPr lang="ru-RU" dirty="0"/>
              <a:t>№ </a:t>
            </a:r>
            <a:r>
              <a:rPr lang="ru-RU" dirty="0" smtClean="0"/>
              <a:t>230; </a:t>
            </a:r>
            <a:r>
              <a:rPr lang="ru-RU" dirty="0" smtClean="0">
                <a:solidFill>
                  <a:srgbClr val="C00000"/>
                </a:solidFill>
              </a:rPr>
              <a:t>от </a:t>
            </a:r>
            <a:r>
              <a:rPr lang="ru-RU" dirty="0">
                <a:solidFill>
                  <a:srgbClr val="C00000"/>
                </a:solidFill>
              </a:rPr>
              <a:t>30.04.2020 № 170</a:t>
            </a:r>
            <a:r>
              <a:rPr lang="ru-RU" dirty="0"/>
              <a:t>; </a:t>
            </a:r>
            <a:r>
              <a:rPr lang="ru-RU" dirty="0">
                <a:solidFill>
                  <a:srgbClr val="0070C0"/>
                </a:solidFill>
              </a:rPr>
              <a:t>от 09.03.2021 № </a:t>
            </a:r>
            <a:r>
              <a:rPr lang="ru-RU" dirty="0" smtClean="0">
                <a:solidFill>
                  <a:srgbClr val="0070C0"/>
                </a:solidFill>
              </a:rPr>
              <a:t>98</a:t>
            </a:r>
            <a:r>
              <a:rPr lang="ru-RU" dirty="0" smtClean="0"/>
              <a:t>);</a:t>
            </a:r>
          </a:p>
          <a:p>
            <a:pPr marL="0" indent="0" algn="just">
              <a:buNone/>
            </a:pPr>
            <a:r>
              <a:rPr lang="ru-RU" dirty="0"/>
              <a:t>Приказ Министра образования и науки РК от 31 марта 2011 г. № 126 «Об утверждении Типового положения о диссертационном совете» </a:t>
            </a:r>
            <a:r>
              <a:rPr lang="ru-RU" dirty="0" smtClean="0"/>
              <a:t>(с изм. от 18.05.2012 № 225; от 04.05.2013 № 172; от 21.01.2016 № 56; от 04.12.2017 № 606; от 28.09.2018 № 512; </a:t>
            </a:r>
            <a:r>
              <a:rPr lang="ru-RU" dirty="0" smtClean="0">
                <a:solidFill>
                  <a:srgbClr val="C00000"/>
                </a:solidFill>
              </a:rPr>
              <a:t>от 30.04.2020 № 170</a:t>
            </a:r>
            <a:r>
              <a:rPr lang="ru-RU" dirty="0" smtClean="0"/>
              <a:t>; </a:t>
            </a:r>
            <a:r>
              <a:rPr lang="ru-RU" dirty="0" smtClean="0">
                <a:solidFill>
                  <a:srgbClr val="0070C0"/>
                </a:solidFill>
              </a:rPr>
              <a:t>от 09.03.2021 № 98</a:t>
            </a:r>
            <a:r>
              <a:rPr lang="ru-RU" dirty="0" smtClean="0"/>
              <a:t>);</a:t>
            </a:r>
          </a:p>
          <a:p>
            <a:pPr marL="0" indent="0" algn="just">
              <a:buNone/>
            </a:pPr>
            <a:r>
              <a:rPr lang="ru-RU" dirty="0"/>
              <a:t>Приказ Министра образования и науки </a:t>
            </a:r>
            <a:r>
              <a:rPr lang="ru-RU" dirty="0" smtClean="0"/>
              <a:t>РК </a:t>
            </a:r>
            <a:r>
              <a:rPr lang="ru-RU" dirty="0"/>
              <a:t>от 17 июня 2015 </a:t>
            </a:r>
            <a:r>
              <a:rPr lang="ru-RU" dirty="0" smtClean="0"/>
              <a:t>г. </a:t>
            </a:r>
            <a:r>
              <a:rPr lang="ru-RU" dirty="0"/>
              <a:t>№ 391 «Об утверждении квалификационных требований, предъявляемых к образовательной деятельности, и перечня документов, подтверждающих соответствие им</a:t>
            </a:r>
            <a:r>
              <a:rPr lang="ru-RU" dirty="0" smtClean="0"/>
              <a:t>» (с изм</a:t>
            </a:r>
            <a:r>
              <a:rPr lang="ru-RU" dirty="0"/>
              <a:t>. </a:t>
            </a:r>
            <a:r>
              <a:rPr lang="ru-RU" dirty="0" smtClean="0"/>
              <a:t>от 11.03.2016 </a:t>
            </a:r>
            <a:r>
              <a:rPr lang="ru-RU" dirty="0"/>
              <a:t>№ 194; </a:t>
            </a:r>
            <a:r>
              <a:rPr lang="ru-RU" dirty="0" smtClean="0"/>
              <a:t>от 20.09.2016 </a:t>
            </a:r>
            <a:r>
              <a:rPr lang="ru-RU" dirty="0"/>
              <a:t>№ 568; </a:t>
            </a:r>
            <a:r>
              <a:rPr lang="ru-RU" dirty="0" smtClean="0"/>
              <a:t>от 28.12.2017 № 657; от </a:t>
            </a:r>
            <a:r>
              <a:rPr lang="ru-RU" dirty="0"/>
              <a:t>16.11.2018 № 634; от 19.12.2018; от </a:t>
            </a:r>
            <a:r>
              <a:rPr lang="ru-RU" dirty="0" smtClean="0"/>
              <a:t>05.06.2020 № 231; от 01.07.2020; </a:t>
            </a:r>
            <a:r>
              <a:rPr lang="ru-RU" dirty="0">
                <a:solidFill>
                  <a:srgbClr val="0070C0"/>
                </a:solidFill>
              </a:rPr>
              <a:t>от </a:t>
            </a:r>
            <a:r>
              <a:rPr lang="ru-RU" dirty="0" smtClean="0">
                <a:solidFill>
                  <a:srgbClr val="0070C0"/>
                </a:solidFill>
              </a:rPr>
              <a:t>14.07.2021 № 339</a:t>
            </a:r>
            <a:r>
              <a:rPr lang="ru-RU" dirty="0" smtClean="0"/>
              <a:t>);</a:t>
            </a:r>
          </a:p>
          <a:p>
            <a:pPr marL="0" indent="0" algn="just">
              <a:buNone/>
            </a:pPr>
            <a:r>
              <a:rPr lang="ru-RU" dirty="0"/>
              <a:t>Приказ Министра образования и науки </a:t>
            </a:r>
            <a:r>
              <a:rPr lang="ru-RU" dirty="0" smtClean="0"/>
              <a:t>РК </a:t>
            </a:r>
            <a:r>
              <a:rPr lang="ru-RU" dirty="0"/>
              <a:t>от 31 октября 2018 </a:t>
            </a:r>
            <a:r>
              <a:rPr lang="ru-RU" dirty="0" smtClean="0"/>
              <a:t>г. </a:t>
            </a:r>
            <a:r>
              <a:rPr lang="ru-RU" dirty="0"/>
              <a:t>№ 604 «Об утверждении государственных общеобязательных стандартов образования всех уровней образования» (Государственный общеобязательный стандарт послевузовского образования</a:t>
            </a:r>
            <a:r>
              <a:rPr lang="ru-RU" dirty="0" smtClean="0"/>
              <a:t>) (с изм. </a:t>
            </a:r>
            <a:r>
              <a:rPr lang="ru-RU" dirty="0"/>
              <a:t>от </a:t>
            </a:r>
            <a:r>
              <a:rPr lang="ru-RU" dirty="0">
                <a:solidFill>
                  <a:srgbClr val="C00000"/>
                </a:solidFill>
              </a:rPr>
              <a:t>05.05.2020 № 182</a:t>
            </a:r>
            <a:r>
              <a:rPr lang="ru-RU" dirty="0"/>
              <a:t>; </a:t>
            </a:r>
            <a:r>
              <a:rPr lang="ru-RU" dirty="0" smtClean="0"/>
              <a:t>от 28.08.2020</a:t>
            </a:r>
            <a:r>
              <a:rPr lang="ru-RU" dirty="0"/>
              <a:t>; </a:t>
            </a:r>
            <a:r>
              <a:rPr lang="ru-RU" dirty="0" smtClean="0"/>
              <a:t>от 01.09.2020</a:t>
            </a:r>
            <a:r>
              <a:rPr lang="ru-RU" dirty="0"/>
              <a:t>; </a:t>
            </a:r>
            <a:r>
              <a:rPr lang="ru-RU" dirty="0" smtClean="0"/>
              <a:t>от 23.07.2021).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8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Проблемы в подготовке магистрантов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9251"/>
            <a:ext cx="10515600" cy="4644377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Различные требования к руководителям магистерских диссертаций: </a:t>
            </a:r>
          </a:p>
          <a:p>
            <a:pPr marL="0" indent="0" algn="just">
              <a:buNone/>
            </a:pPr>
            <a:r>
              <a:rPr lang="ru-RU" dirty="0" smtClean="0"/>
              <a:t>для вузов, не имеющих особого статуса – обязательно степень, стаж не менее 3-х лет, 5 статей за последние 5 лет в Перечне рекомендованных ККСОН изданий и 1 статья в международном издании, имеющем </a:t>
            </a:r>
            <a:r>
              <a:rPr lang="ru-RU" dirty="0" err="1" smtClean="0"/>
              <a:t>процентиль</a:t>
            </a:r>
            <a:r>
              <a:rPr lang="ru-RU" dirty="0" smtClean="0"/>
              <a:t> не ниже 25; </a:t>
            </a:r>
          </a:p>
          <a:p>
            <a:pPr marL="0" indent="0" algn="just">
              <a:buNone/>
            </a:pPr>
            <a:r>
              <a:rPr lang="ru-RU" dirty="0"/>
              <a:t>Для организаций образования, подведомственных Верховному Суду </a:t>
            </a:r>
            <a:r>
              <a:rPr lang="ru-RU" dirty="0" smtClean="0"/>
              <a:t>РК, </a:t>
            </a:r>
            <a:r>
              <a:rPr lang="ru-RU" dirty="0"/>
              <a:t>органам национальной безопасности </a:t>
            </a:r>
            <a:r>
              <a:rPr lang="ru-RU" dirty="0" smtClean="0"/>
              <a:t>РК, </a:t>
            </a:r>
            <a:r>
              <a:rPr lang="ru-RU" dirty="0"/>
              <a:t>Генеральной прокуратуры </a:t>
            </a:r>
            <a:r>
              <a:rPr lang="ru-RU" dirty="0" smtClean="0"/>
              <a:t>РК, </a:t>
            </a:r>
            <a:r>
              <a:rPr lang="ru-RU" dirty="0"/>
              <a:t>Министерству обороны </a:t>
            </a:r>
            <a:r>
              <a:rPr lang="ru-RU" dirty="0" smtClean="0"/>
              <a:t>РК, </a:t>
            </a:r>
            <a:r>
              <a:rPr lang="ru-RU" dirty="0"/>
              <a:t>Министерству внутренних дел </a:t>
            </a:r>
            <a:r>
              <a:rPr lang="ru-RU" dirty="0" smtClean="0"/>
              <a:t>РК – степень не важна, стаж не менее 3-х лет, наличие публикаций (даже не указывается количество и период их публикации) в отечественных изданиях и международных конференций.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72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005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Проблемы в подготовке магистрантов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491483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smtClean="0"/>
              <a:t>второй год применяется система, при которой бакалавры, получившие </a:t>
            </a:r>
            <a:r>
              <a:rPr lang="ru-RU" dirty="0"/>
              <a:t>государственные гранты на обучение в магистратуре, </a:t>
            </a:r>
            <a:r>
              <a:rPr lang="ru-RU" dirty="0" smtClean="0"/>
              <a:t>не могут обучаться </a:t>
            </a:r>
            <a:r>
              <a:rPr lang="ru-RU" dirty="0"/>
              <a:t>в том вузе, который они </a:t>
            </a:r>
            <a:r>
              <a:rPr lang="ru-RU" dirty="0" smtClean="0"/>
              <a:t>выбрали – перечень таких вузов определяет Комиссия, в состав которой входят «</a:t>
            </a:r>
            <a:r>
              <a:rPr lang="ru-RU" i="1" dirty="0" smtClean="0"/>
              <a:t>сотрудники </a:t>
            </a:r>
            <a:r>
              <a:rPr lang="ru-RU" i="1" dirty="0"/>
              <a:t>уполномоченного органа в области образования, других заинтересованных государственных органов и ведомств, представители институтов гражданского общества, НПП «</a:t>
            </a:r>
            <a:r>
              <a:rPr lang="ru-RU" i="1" dirty="0" err="1"/>
              <a:t>Атамекен</a:t>
            </a:r>
            <a:r>
              <a:rPr lang="ru-RU" i="1" dirty="0"/>
              <a:t>», отраслевых ассоциаций, Ассоциации высших учебных заведений РК и /или Совета ректоров высших учебных заведений РК</a:t>
            </a:r>
            <a:r>
              <a:rPr lang="ru-RU" dirty="0"/>
              <a:t>» (п. </a:t>
            </a:r>
            <a:r>
              <a:rPr lang="ru-RU" dirty="0" smtClean="0"/>
              <a:t>25 </a:t>
            </a:r>
            <a:r>
              <a:rPr lang="ru-RU" dirty="0"/>
              <a:t>Правил размещения государственного образовательного </a:t>
            </a:r>
            <a:r>
              <a:rPr lang="ru-RU" dirty="0" smtClean="0"/>
              <a:t>заказа);</a:t>
            </a:r>
          </a:p>
          <a:p>
            <a:pPr marL="0" indent="0" algn="just">
              <a:buNone/>
            </a:pPr>
            <a:r>
              <a:rPr lang="ru-RU" dirty="0" smtClean="0"/>
              <a:t>3)  структура образовательных программ по магистратуре носит формальный характер и не способна обеспечить качество подготовки магистров;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72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005"/>
          </a:xfrm>
        </p:spPr>
        <p:txBody>
          <a:bodyPr/>
          <a:lstStyle/>
          <a:p>
            <a:pPr algn="ctr"/>
            <a:r>
              <a:rPr lang="ru-RU" sz="3200" dirty="0" smtClean="0"/>
              <a:t>Пути</a:t>
            </a:r>
            <a:r>
              <a:rPr lang="ru-RU" dirty="0" smtClean="0"/>
              <a:t> </a:t>
            </a:r>
            <a:r>
              <a:rPr lang="ru-RU" sz="3200" dirty="0" smtClean="0"/>
              <a:t>решения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4914833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/>
            </a:pPr>
            <a:r>
              <a:rPr lang="ru-RU" dirty="0" smtClean="0"/>
              <a:t>должны быть единые требования к научным руководителям магистрантов, независимо от того обучаются они в вузах, не имеющих особого статуса или в других (в отношении доцентов ВАК СССР и ассоциированных профессоров ККСОН, профессоров ВАК СССР и ККСОН, член-корреспондентов и академиков НАН РК подобные требования исключить и предоставить им возможность осуществлять научное руководство магистрантами независимо от их публикаций);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следует предоставить возможность самим магистрантам решать в каком вузе они хотят обучаться, в том числе и обладателям государственных грантов;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Следует пересмотреть ГОСО по магистратуре (да и по докторантуре </a:t>
            </a:r>
            <a:r>
              <a:rPr lang="en-US" dirty="0" smtClean="0"/>
              <a:t>PHD</a:t>
            </a:r>
            <a:r>
              <a:rPr lang="ru-RU" dirty="0" smtClean="0"/>
              <a:t> тоже) в сторону установления перечня обязательных дисциплин, действительно формирующих  знания, навыки и компетенции, необходимые для написания и успешной защиты магистерской (докторской) диссертации.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68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7157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Требования к составу диссертационных советов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В диссертационных советах при вузах, не имеющих особого статуса, не менее 2/3 </a:t>
            </a:r>
            <a:r>
              <a:rPr lang="ru-RU" dirty="0" smtClean="0"/>
              <a:t>членов </a:t>
            </a:r>
            <a:r>
              <a:rPr lang="ru-RU" dirty="0"/>
              <a:t>имеют индекс </a:t>
            </a:r>
            <a:r>
              <a:rPr lang="ru-RU" dirty="0" err="1"/>
              <a:t>Хирша</a:t>
            </a:r>
            <a:r>
              <a:rPr lang="ru-RU" dirty="0"/>
              <a:t> не менее 3-х (трех) или публикации в рецензируемых международных научных </a:t>
            </a:r>
            <a:r>
              <a:rPr lang="ru-RU" dirty="0" smtClean="0"/>
              <a:t>журналах не </a:t>
            </a:r>
            <a:r>
              <a:rPr lang="ru-RU" dirty="0"/>
              <a:t>менее 2-х </a:t>
            </a:r>
            <a:r>
              <a:rPr lang="ru-RU" dirty="0" smtClean="0"/>
              <a:t>публикаций </a:t>
            </a:r>
            <a:r>
              <a:rPr lang="ru-RU" dirty="0"/>
              <a:t>за последние 5 </a:t>
            </a:r>
            <a:r>
              <a:rPr lang="ru-RU" dirty="0" smtClean="0"/>
              <a:t>лет </a:t>
            </a:r>
            <a:r>
              <a:rPr lang="ru-RU" dirty="0"/>
              <a:t>в изданиях, входящих в первые три </a:t>
            </a:r>
            <a:r>
              <a:rPr lang="ru-RU" dirty="0" smtClean="0"/>
              <a:t>квартиля </a:t>
            </a:r>
            <a:r>
              <a:rPr lang="ru-RU" dirty="0"/>
              <a:t>или имеющих в базе данных </a:t>
            </a:r>
            <a:r>
              <a:rPr lang="ru-RU" dirty="0" err="1" smtClean="0"/>
              <a:t>Scopus</a:t>
            </a:r>
            <a:r>
              <a:rPr lang="ru-RU" dirty="0" smtClean="0"/>
              <a:t> </a:t>
            </a:r>
            <a:r>
              <a:rPr lang="ru-RU" dirty="0"/>
              <a:t>показатель </a:t>
            </a:r>
            <a:r>
              <a:rPr lang="ru-RU" dirty="0" err="1"/>
              <a:t>процентиль</a:t>
            </a:r>
            <a:r>
              <a:rPr lang="ru-RU" dirty="0"/>
              <a:t> по </a:t>
            </a:r>
            <a:r>
              <a:rPr lang="ru-RU" dirty="0" err="1" smtClean="0"/>
              <a:t>CiteScore</a:t>
            </a:r>
            <a:r>
              <a:rPr lang="ru-RU" dirty="0" smtClean="0"/>
              <a:t> </a:t>
            </a:r>
            <a:r>
              <a:rPr lang="ru-RU" dirty="0"/>
              <a:t>не менее 35-ти </a:t>
            </a:r>
            <a:r>
              <a:rPr lang="ru-RU" dirty="0" smtClean="0"/>
              <a:t>хотя </a:t>
            </a:r>
            <a:r>
              <a:rPr lang="ru-RU" dirty="0"/>
              <a:t>бы по одной из научных областей, соответствующих направлению </a:t>
            </a:r>
            <a:r>
              <a:rPr lang="ru-RU" dirty="0" smtClean="0"/>
              <a:t>подготовки.</a:t>
            </a:r>
          </a:p>
          <a:p>
            <a:pPr marL="0" indent="0" algn="just">
              <a:buNone/>
            </a:pPr>
            <a:r>
              <a:rPr lang="ru-RU" dirty="0"/>
              <a:t>В диссертационных советах при </a:t>
            </a:r>
            <a:r>
              <a:rPr lang="ru-RU" dirty="0" err="1"/>
              <a:t>ВСУЗах</a:t>
            </a:r>
            <a:r>
              <a:rPr lang="ru-RU" dirty="0"/>
              <a:t>, не имеющих особого статуса, не менее </a:t>
            </a:r>
            <a:r>
              <a:rPr lang="ru-RU" i="1" dirty="0"/>
              <a:t>половины членов </a:t>
            </a:r>
            <a:r>
              <a:rPr lang="ru-RU" dirty="0"/>
              <a:t>имеют не менее 10 </a:t>
            </a:r>
            <a:r>
              <a:rPr lang="ru-RU" dirty="0" smtClean="0"/>
              <a:t> </a:t>
            </a:r>
            <a:r>
              <a:rPr lang="ru-RU" dirty="0"/>
              <a:t>публикаций в журналах, включенных в Перечень научных изданий для публикации основных результатов научной деятельности, утверждаемый уполномоченным </a:t>
            </a:r>
            <a:r>
              <a:rPr lang="ru-RU" dirty="0" smtClean="0"/>
              <a:t>органом.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89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7309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Диссертационные советы в вузах, не имеющих особого статуса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600" i="1" dirty="0"/>
              <a:t>Карагандинский государственный университет им. </a:t>
            </a:r>
            <a:r>
              <a:rPr lang="ru-RU" sz="2600" i="1" dirty="0" err="1" smtClean="0"/>
              <a:t>Е.Букетова</a:t>
            </a:r>
            <a:r>
              <a:rPr lang="ru-RU" sz="2600" i="1" dirty="0" smtClean="0"/>
              <a:t> </a:t>
            </a:r>
            <a:r>
              <a:rPr lang="en-US" sz="2600" dirty="0"/>
              <a:t>6D030100 </a:t>
            </a:r>
            <a:r>
              <a:rPr lang="ru-RU" sz="2600" dirty="0" smtClean="0"/>
              <a:t>«Право» </a:t>
            </a:r>
            <a:r>
              <a:rPr lang="ru-RU" sz="2600" dirty="0"/>
              <a:t>(срок действия до </a:t>
            </a:r>
            <a:r>
              <a:rPr lang="ru-RU" sz="2600" dirty="0" smtClean="0"/>
              <a:t>31 </a:t>
            </a:r>
            <a:r>
              <a:rPr lang="ru-RU" sz="2600" dirty="0"/>
              <a:t>декабря 2021 </a:t>
            </a:r>
            <a:r>
              <a:rPr lang="ru-RU" sz="2600" dirty="0" smtClean="0"/>
              <a:t>г.) за 2019 г. – 4 защиты, за 2020 – 1;</a:t>
            </a:r>
          </a:p>
          <a:p>
            <a:pPr marL="0" indent="0" algn="just">
              <a:buNone/>
            </a:pPr>
            <a:r>
              <a:rPr lang="ru-RU" sz="2600" i="1" dirty="0"/>
              <a:t>Казахский гуманитарно-юридический инновационный </a:t>
            </a:r>
            <a:r>
              <a:rPr lang="ru-RU" sz="2600" i="1" dirty="0" smtClean="0"/>
              <a:t>университет </a:t>
            </a:r>
            <a:r>
              <a:rPr lang="en-US" sz="2600" dirty="0"/>
              <a:t>6D030100 «</a:t>
            </a:r>
            <a:r>
              <a:rPr lang="ru-RU" sz="2600" dirty="0"/>
              <a:t>Право</a:t>
            </a:r>
            <a:r>
              <a:rPr lang="ru-RU" sz="2600" dirty="0" smtClean="0"/>
              <a:t>» (</a:t>
            </a:r>
            <a:r>
              <a:rPr lang="ru-RU" sz="2600" dirty="0"/>
              <a:t>срок действия </a:t>
            </a:r>
            <a:r>
              <a:rPr lang="ru-RU" sz="2600" dirty="0" smtClean="0"/>
              <a:t>до </a:t>
            </a:r>
            <a:r>
              <a:rPr lang="ru-RU" sz="2600" dirty="0"/>
              <a:t>1 июля 2022 </a:t>
            </a:r>
            <a:r>
              <a:rPr lang="ru-RU" sz="2600" dirty="0" smtClean="0"/>
              <a:t>г.) за 2019 г. – 0 защит, за 2020 – 1 защита;</a:t>
            </a:r>
          </a:p>
          <a:p>
            <a:pPr marL="0" indent="0" algn="just">
              <a:buNone/>
            </a:pPr>
            <a:r>
              <a:rPr lang="ru-RU" sz="2600" i="1" dirty="0"/>
              <a:t>Университет  </a:t>
            </a:r>
            <a:r>
              <a:rPr lang="ru-RU" sz="2600" i="1" dirty="0" err="1"/>
              <a:t>КазГЮУ</a:t>
            </a:r>
            <a:r>
              <a:rPr lang="ru-RU" sz="2600" i="1" dirty="0"/>
              <a:t> имени М.С. </a:t>
            </a:r>
            <a:r>
              <a:rPr lang="ru-RU" sz="2600" i="1" dirty="0" err="1" smtClean="0"/>
              <a:t>Нарикбаева</a:t>
            </a:r>
            <a:r>
              <a:rPr lang="ru-RU" sz="2600" i="1" dirty="0" smtClean="0"/>
              <a:t> </a:t>
            </a:r>
            <a:r>
              <a:rPr lang="ru-RU" sz="2600" dirty="0" smtClean="0"/>
              <a:t>6D030100 </a:t>
            </a:r>
            <a:r>
              <a:rPr lang="ru-RU" sz="2600" dirty="0"/>
              <a:t>«Право</a:t>
            </a:r>
            <a:r>
              <a:rPr lang="ru-RU" sz="2600" dirty="0" smtClean="0"/>
              <a:t>» и </a:t>
            </a:r>
            <a:r>
              <a:rPr lang="en-US" sz="2600" dirty="0" smtClean="0"/>
              <a:t>6D030200 –</a:t>
            </a:r>
            <a:r>
              <a:rPr lang="ru-RU" sz="2600" dirty="0" smtClean="0"/>
              <a:t> Международное право (</a:t>
            </a:r>
            <a:r>
              <a:rPr lang="ru-RU" sz="2600" dirty="0"/>
              <a:t>срок действия до 1 июля 2022 г</a:t>
            </a:r>
            <a:r>
              <a:rPr lang="ru-RU" sz="2600" dirty="0" smtClean="0"/>
              <a:t>.) за 2019 г. – 0 защит, за 2020 г. – 0 защит;</a:t>
            </a:r>
          </a:p>
          <a:p>
            <a:pPr marL="0" indent="0" algn="just">
              <a:buNone/>
            </a:pPr>
            <a:r>
              <a:rPr lang="ru-RU" sz="2600" i="1" dirty="0"/>
              <a:t>Каспийский общественный университет </a:t>
            </a:r>
            <a:r>
              <a:rPr lang="ru-RU" sz="2600" dirty="0"/>
              <a:t>6D030100 «Право» (срок действия до 27 мая 2022 </a:t>
            </a:r>
            <a:r>
              <a:rPr lang="ru-RU" sz="2600" dirty="0" smtClean="0"/>
              <a:t>г.) за 2019 г. – 0 защит, за 2020 г. – 0 защит.</a:t>
            </a:r>
          </a:p>
          <a:p>
            <a:pPr marL="0" indent="0" algn="just">
              <a:buNone/>
            </a:pPr>
            <a:r>
              <a:rPr lang="ru-RU" sz="2600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689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551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Диссертационные советы в вузах, </a:t>
            </a:r>
            <a:r>
              <a:rPr lang="ru-RU" sz="3200" dirty="0" smtClean="0"/>
              <a:t>имеющих особый статус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1383" y="1287887"/>
            <a:ext cx="10515600" cy="45799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 smtClean="0"/>
              <a:t>Евразийский национальный университет им. Гумилева </a:t>
            </a:r>
            <a:r>
              <a:rPr lang="ru-RU" dirty="0" smtClean="0"/>
              <a:t>направление </a:t>
            </a:r>
            <a:r>
              <a:rPr lang="ru-RU" dirty="0"/>
              <a:t>подготовки кадров «8D042 – Право» («6D030100 – Юриспруденция», «6D030200 – Международное право», «8D04201 – Юриспруденция», «8D04202 – Международное право</a:t>
            </a:r>
            <a:r>
              <a:rPr lang="ru-RU" dirty="0" smtClean="0"/>
              <a:t>») </a:t>
            </a:r>
          </a:p>
          <a:p>
            <a:pPr marL="0" indent="0" algn="just">
              <a:buNone/>
            </a:pPr>
            <a:r>
              <a:rPr lang="ru-RU" dirty="0" smtClean="0"/>
              <a:t>за </a:t>
            </a:r>
            <a:r>
              <a:rPr lang="ru-RU" dirty="0"/>
              <a:t>2019 </a:t>
            </a:r>
            <a:r>
              <a:rPr lang="ru-RU" dirty="0" smtClean="0"/>
              <a:t>г. </a:t>
            </a:r>
            <a:r>
              <a:rPr lang="ru-RU" dirty="0"/>
              <a:t>защитилось 5 человек.</a:t>
            </a:r>
          </a:p>
          <a:p>
            <a:pPr marL="0" indent="0" algn="just">
              <a:buNone/>
            </a:pPr>
            <a:r>
              <a:rPr lang="ru-RU" dirty="0"/>
              <a:t>За 2020 </a:t>
            </a:r>
            <a:r>
              <a:rPr lang="ru-RU" dirty="0" smtClean="0"/>
              <a:t>г. </a:t>
            </a:r>
            <a:r>
              <a:rPr lang="ru-RU" dirty="0"/>
              <a:t>защитилось 7 человек, в </a:t>
            </a:r>
            <a:r>
              <a:rPr lang="ru-RU" dirty="0" err="1"/>
              <a:t>т.ч</a:t>
            </a:r>
            <a:r>
              <a:rPr lang="ru-RU" dirty="0"/>
              <a:t>. 4 – </a:t>
            </a:r>
            <a:r>
              <a:rPr lang="ru-RU" dirty="0" smtClean="0"/>
              <a:t>Право</a:t>
            </a:r>
            <a:r>
              <a:rPr lang="ru-RU" dirty="0"/>
              <a:t>, 3 </a:t>
            </a:r>
            <a:r>
              <a:rPr lang="ru-RU" dirty="0" smtClean="0"/>
              <a:t>– Международное право. </a:t>
            </a:r>
            <a:endParaRPr lang="ru-RU" dirty="0"/>
          </a:p>
          <a:p>
            <a:pPr marL="0" indent="0" algn="just">
              <a:buNone/>
            </a:pPr>
            <a:r>
              <a:rPr lang="ru-RU" i="1" dirty="0" smtClean="0"/>
              <a:t>Казахский национальный университет им. аль </a:t>
            </a:r>
            <a:r>
              <a:rPr lang="ru-RU" i="1" dirty="0" err="1" smtClean="0"/>
              <a:t>Фараби</a:t>
            </a:r>
            <a:r>
              <a:rPr lang="ru-RU" i="1" dirty="0" smtClean="0"/>
              <a:t> </a:t>
            </a:r>
            <a:r>
              <a:rPr lang="en-US" dirty="0" smtClean="0"/>
              <a:t>6D030100 </a:t>
            </a:r>
            <a:r>
              <a:rPr lang="en-US" dirty="0"/>
              <a:t>– </a:t>
            </a:r>
            <a:r>
              <a:rPr lang="ru-RU" dirty="0"/>
              <a:t>Юриспруденция</a:t>
            </a:r>
            <a:r>
              <a:rPr lang="ru-RU" dirty="0" smtClean="0"/>
              <a:t>» </a:t>
            </a:r>
          </a:p>
          <a:p>
            <a:pPr marL="0" indent="0" algn="just">
              <a:buNone/>
            </a:pPr>
            <a:r>
              <a:rPr lang="ru-RU" dirty="0" smtClean="0"/>
              <a:t>за 2020 г. – 10 защит, за </a:t>
            </a:r>
            <a:r>
              <a:rPr lang="ru-RU" dirty="0"/>
              <a:t>2021 </a:t>
            </a:r>
            <a:r>
              <a:rPr lang="ru-RU" dirty="0" smtClean="0"/>
              <a:t>– 4 защиты.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63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Проблемы в подготовке докторантов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8040"/>
            <a:ext cx="10515600" cy="4579983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arenR"/>
            </a:pPr>
            <a:r>
              <a:rPr lang="ru-RU" dirty="0" smtClean="0"/>
              <a:t>постоянно меняющиеся требования к докторским диссертациям и к руководителям докторантов;</a:t>
            </a:r>
          </a:p>
          <a:p>
            <a:pPr marL="514350" indent="-514350" algn="just">
              <a:buAutoNum type="arabicParenR"/>
            </a:pPr>
            <a:r>
              <a:rPr lang="ru-RU" dirty="0"/>
              <a:t>уравнивание докторов PHD, кандидатов наук, докторов наук, доцентов, профессоров, член-корреспондентов и академиков НАН РК.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постоянно меняющиеся требования к членам диссертационных советов и к порядку их формирования;</a:t>
            </a:r>
          </a:p>
          <a:p>
            <a:pPr marL="514350" indent="-514350" algn="just">
              <a:buAutoNum type="arabicParenR"/>
            </a:pPr>
            <a:r>
              <a:rPr lang="ru-RU" dirty="0"/>
              <a:t>п</a:t>
            </a:r>
            <a:r>
              <a:rPr lang="ru-RU" dirty="0" smtClean="0"/>
              <a:t>рактика «двойных стандартов» со стороны МОН РК к вузам, имеющим особый статус и к не имеющим особого статуса;</a:t>
            </a:r>
          </a:p>
          <a:p>
            <a:pPr marL="514350" indent="-514350" algn="just">
              <a:buAutoNum type="arabicParenR"/>
            </a:pPr>
            <a:r>
              <a:rPr lang="ru-RU" dirty="0"/>
              <a:t>р</a:t>
            </a:r>
            <a:r>
              <a:rPr lang="ru-RU" dirty="0" smtClean="0"/>
              <a:t>азличные требования к частным и государственным вузам;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 отсутствие прозрачности в процедуре выделения государственных грантов на подготовку докторантов;</a:t>
            </a:r>
          </a:p>
          <a:p>
            <a:pPr marL="514350" indent="-514350" algn="just">
              <a:buAutoNum type="arabicParenR"/>
            </a:pPr>
            <a:r>
              <a:rPr lang="ru-RU" dirty="0"/>
              <a:t>о</a:t>
            </a:r>
            <a:r>
              <a:rPr lang="ru-RU" dirty="0" smtClean="0"/>
              <a:t>тсутствие четких критериев определения вузов, в которых размещаются государственный заказ на подготовку докторантов</a:t>
            </a:r>
            <a:r>
              <a:rPr lang="ru-RU" dirty="0" smtClean="0"/>
              <a:t>;</a:t>
            </a:r>
            <a:endParaRPr lang="ru-RU" dirty="0" smtClean="0"/>
          </a:p>
          <a:p>
            <a:pPr marL="514350" indent="-514350" algn="just">
              <a:buAutoNum type="arabicParenR"/>
            </a:pPr>
            <a:r>
              <a:rPr lang="ru-RU" dirty="0"/>
              <a:t>о</a:t>
            </a:r>
            <a:r>
              <a:rPr lang="ru-RU" dirty="0" smtClean="0"/>
              <a:t>тсутствие нормативных документов по подготовке докторов по профилю.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4416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1431</Words>
  <Application>Microsoft Office PowerPoint</Application>
  <PresentationFormat>Широкоэкранный</PresentationFormat>
  <Paragraphs>66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Niagara Solid</vt:lpstr>
      <vt:lpstr>PT Sans</vt:lpstr>
      <vt:lpstr>PT Sans Bold</vt:lpstr>
      <vt:lpstr>Times New Roman</vt:lpstr>
      <vt:lpstr>Тема Office</vt:lpstr>
      <vt:lpstr>Мороз Светлана Павловна   Организация образовательного процесса послевузовского образования: проблемы и решение  </vt:lpstr>
      <vt:lpstr>Нормативные правовые акты о послевузовском образовании</vt:lpstr>
      <vt:lpstr>Проблемы в подготовке магистрантов </vt:lpstr>
      <vt:lpstr>Проблемы в подготовке магистрантов </vt:lpstr>
      <vt:lpstr>Пути решения</vt:lpstr>
      <vt:lpstr>Требования к составу диссертационных советов</vt:lpstr>
      <vt:lpstr>Диссертационные советы в вузах, не имеющих особого статуса </vt:lpstr>
      <vt:lpstr>Диссертационные советы в вузах, имеющих особый статус</vt:lpstr>
      <vt:lpstr>Проблемы в подготовке докторантов</vt:lpstr>
      <vt:lpstr>Пути решения</vt:lpstr>
      <vt:lpstr>Пути решения</vt:lpstr>
      <vt:lpstr>БЛАГОДАРЮ ЗА ВНИМАНИЕ!  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User</cp:lastModifiedBy>
  <cp:revision>64</cp:revision>
  <dcterms:created xsi:type="dcterms:W3CDTF">2021-04-15T06:38:58Z</dcterms:created>
  <dcterms:modified xsi:type="dcterms:W3CDTF">2021-09-19T18:47:16Z</dcterms:modified>
</cp:coreProperties>
</file>