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1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7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8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4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85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4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2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1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7F29C01-8555-42CA-9F05-C197992A9AA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4A5CB86-0FF5-49AB-A245-32E6FC9A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218" y="1791855"/>
            <a:ext cx="9956800" cy="2170690"/>
          </a:xfrm>
        </p:spPr>
        <p:txBody>
          <a:bodyPr>
            <a:normAutofit fontScale="90000"/>
          </a:bodyPr>
          <a:lstStyle/>
          <a:p>
            <a:r>
              <a:rPr lang="ru-RU" sz="8000" b="1" dirty="0"/>
              <a:t>ФИНАНСОВАЯ БЕЗОПАСНОСТЬ</a:t>
            </a:r>
            <a:br>
              <a:rPr lang="ru-RU" dirty="0"/>
            </a:br>
            <a:r>
              <a:rPr lang="ru-RU" sz="3100" dirty="0" err="1"/>
              <a:t>майнор</a:t>
            </a:r>
            <a:r>
              <a:rPr lang="ru-RU" sz="3100" dirty="0"/>
              <a:t> для студентов ВШП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8415898" cy="182695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/>
              <a:t>реализуется совместно с Агентством финансового мониторинга </a:t>
            </a:r>
            <a:r>
              <a:rPr lang="ru-RU" sz="2000" dirty="0"/>
              <a:t> </a:t>
            </a:r>
            <a:r>
              <a:rPr lang="ru-RU" sz="2000" b="1" dirty="0"/>
              <a:t>Республики Казахстан в рамках образовательных программ  «Право и правоохранительная деятельность» и «Юриспруденция»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917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9055" y="951346"/>
            <a:ext cx="10317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ЦЕЛЬ МАЙНОРА</a:t>
            </a:r>
          </a:p>
          <a:p>
            <a:pPr algn="just"/>
            <a:r>
              <a:rPr lang="ru-RU" sz="3200" dirty="0"/>
              <a:t>- подготовка высококвалифицированных специалистов для последующего </a:t>
            </a:r>
            <a:r>
              <a:rPr lang="ru-RU" sz="3200" b="1" dirty="0"/>
              <a:t>трудоустройства </a:t>
            </a:r>
            <a:r>
              <a:rPr lang="ru-RU" sz="3200" dirty="0"/>
              <a:t>в АФМ РК</a:t>
            </a:r>
          </a:p>
          <a:p>
            <a:pPr algn="just"/>
            <a:endParaRPr lang="ru-RU" sz="3200" dirty="0"/>
          </a:p>
          <a:p>
            <a:pPr algn="ctr"/>
            <a:r>
              <a:rPr lang="ru-RU" sz="3200" b="1" u="sng" dirty="0"/>
              <a:t>НАПРАВЛЕНИЕ МАЙНОРА</a:t>
            </a:r>
          </a:p>
          <a:p>
            <a:pPr algn="just"/>
            <a:r>
              <a:rPr lang="ru-RU" sz="3200" dirty="0"/>
              <a:t>- в рамках </a:t>
            </a:r>
            <a:r>
              <a:rPr lang="ru-RU" sz="3200" dirty="0" err="1"/>
              <a:t>майнора</a:t>
            </a:r>
            <a:r>
              <a:rPr lang="ru-RU" sz="3200" dirty="0"/>
              <a:t> готовятся специалисты «</a:t>
            </a:r>
            <a:r>
              <a:rPr lang="ru-RU" sz="3200" b="1" dirty="0"/>
              <a:t>офицеры-аналитики» </a:t>
            </a:r>
            <a:r>
              <a:rPr lang="ru-RU" sz="3200" dirty="0"/>
              <a:t>в сфере финансовой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106922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7255" cy="93857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СОДЕРЖАНИЕ МАЙНОРА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380" y="113470"/>
            <a:ext cx="1184565" cy="1107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168" y="113470"/>
            <a:ext cx="1432722" cy="110710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827"/>
              </p:ext>
            </p:extLst>
          </p:nvPr>
        </p:nvGraphicFramePr>
        <p:xfrm>
          <a:off x="340662" y="1303703"/>
          <a:ext cx="11057010" cy="462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693">
                  <a:extLst>
                    <a:ext uri="{9D8B030D-6E8A-4147-A177-3AD203B41FA5}">
                      <a16:colId xmlns:a16="http://schemas.microsoft.com/office/drawing/2014/main" val="1045172868"/>
                    </a:ext>
                  </a:extLst>
                </a:gridCol>
                <a:gridCol w="3429328">
                  <a:extLst>
                    <a:ext uri="{9D8B030D-6E8A-4147-A177-3AD203B41FA5}">
                      <a16:colId xmlns:a16="http://schemas.microsoft.com/office/drawing/2014/main" val="1111402143"/>
                    </a:ext>
                  </a:extLst>
                </a:gridCol>
                <a:gridCol w="4876311">
                  <a:extLst>
                    <a:ext uri="{9D8B030D-6E8A-4147-A177-3AD203B41FA5}">
                      <a16:colId xmlns:a16="http://schemas.microsoft.com/office/drawing/2014/main" val="3100938913"/>
                    </a:ext>
                  </a:extLst>
                </a:gridCol>
                <a:gridCol w="798684">
                  <a:extLst>
                    <a:ext uri="{9D8B030D-6E8A-4147-A177-3AD203B41FA5}">
                      <a16:colId xmlns:a16="http://schemas.microsoft.com/office/drawing/2014/main" val="2143564799"/>
                    </a:ext>
                  </a:extLst>
                </a:gridCol>
                <a:gridCol w="852530">
                  <a:extLst>
                    <a:ext uri="{9D8B030D-6E8A-4147-A177-3AD203B41FA5}">
                      <a16:colId xmlns:a16="http://schemas.microsoft.com/office/drawing/2014/main" val="109711573"/>
                    </a:ext>
                  </a:extLst>
                </a:gridCol>
                <a:gridCol w="529464">
                  <a:extLst>
                    <a:ext uri="{9D8B030D-6E8A-4147-A177-3AD203B41FA5}">
                      <a16:colId xmlns:a16="http://schemas.microsoft.com/office/drawing/2014/main" val="3321289276"/>
                    </a:ext>
                  </a:extLst>
                </a:gridCol>
              </a:tblGrid>
              <a:tr h="374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Наименование дисциплины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Компетенции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 dirty="0">
                          <a:effectLst/>
                        </a:rPr>
                        <a:t>ECTS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kk-KZ" sz="1400">
                          <a:effectLst/>
                        </a:rPr>
                        <a:t>Семестр 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kk-KZ" sz="1400" dirty="0">
                          <a:effectLst/>
                        </a:rPr>
                        <a:t>Цикл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4187669912"/>
                  </a:ext>
                </a:extLst>
              </a:tr>
              <a:tr h="4233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kk-KZ" sz="1400" dirty="0">
                          <a:effectLst/>
                        </a:rPr>
                        <a:t>БАЗА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(за счет компонентов </a:t>
                      </a:r>
                      <a:r>
                        <a:rPr lang="en-US" sz="1400" dirty="0">
                          <a:effectLst/>
                        </a:rPr>
                        <a:t>Major</a:t>
                      </a:r>
                      <a:r>
                        <a:rPr lang="ru-RU" sz="1400" dirty="0">
                          <a:effectLst/>
                        </a:rPr>
                        <a:t>-программы)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756896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Уголовное право Республики Казахстан </a:t>
                      </a:r>
                      <a:r>
                        <a:rPr lang="en-US" sz="1400" dirty="0">
                          <a:effectLst/>
                        </a:rPr>
                        <a:t>I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знать действующее уголовное и уголовно-процессуальное законодательство РК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БД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141473301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Уголовное право Республики Казахстан </a:t>
                      </a:r>
                      <a:r>
                        <a:rPr lang="en-US" sz="1400" dirty="0">
                          <a:effectLst/>
                        </a:rPr>
                        <a:t>II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60180"/>
                  </a:ext>
                </a:extLst>
              </a:tr>
              <a:tr h="33215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БД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2211135466"/>
                  </a:ext>
                </a:extLst>
              </a:tr>
              <a:tr h="374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Налоговое право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знать основы налогового законодательства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БД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996344740"/>
                  </a:ext>
                </a:extLst>
              </a:tr>
              <a:tr h="43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Кибербезопасность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уметь обеспечивать безопасность устройств и конфиденциальность сведений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БД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3096110147"/>
                  </a:ext>
                </a:extLst>
              </a:tr>
              <a:tr h="485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Бухгалтерский учет с использованием 1С Бухгалтерии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знать основы бухгалтерского учета и аудита и принципы работы в Программе  1С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ПД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1672349826"/>
                  </a:ext>
                </a:extLst>
              </a:tr>
              <a:tr h="1058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Финансы и налоги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развивать навыки по выполнению различных математических расчетов для принятия эффективных финансовых решений, а также диагностировать финансовое состояние организаций 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знать принципы налогообложения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ПД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1811550202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Финбезопасность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овладеет методикой расследования преступлений в сфере экономической деятельности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уметь выявлять способы легализации преступных доходов и финансирования терроризма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</a:rPr>
                        <a:t> 7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ПД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Noto Sans CJK SC Regular"/>
                        <a:cs typeface="FreeSans"/>
                      </a:endParaRPr>
                    </a:p>
                  </a:txBody>
                  <a:tcPr marL="35331" marR="35331" marT="0" marB="0" anchor="ctr"/>
                </a:tc>
                <a:extLst>
                  <a:ext uri="{0D108BD9-81ED-4DB2-BD59-A6C34878D82A}">
                    <a16:rowId xmlns:a16="http://schemas.microsoft.com/office/drawing/2014/main" val="247465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94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108" y="660123"/>
            <a:ext cx="9678139" cy="96547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Преимущества </a:t>
            </a:r>
            <a:r>
              <a:rPr lang="ru-RU" b="1" dirty="0" err="1">
                <a:solidFill>
                  <a:srgbClr val="FF0000"/>
                </a:solidFill>
              </a:rPr>
              <a:t>майнора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3527"/>
            <a:ext cx="10515600" cy="4163436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Трудоустройство</a:t>
            </a:r>
            <a:r>
              <a:rPr lang="ru-RU" dirty="0"/>
              <a:t> - после окончания </a:t>
            </a:r>
            <a:r>
              <a:rPr lang="ru-RU" dirty="0" err="1"/>
              <a:t>майнора</a:t>
            </a:r>
            <a:r>
              <a:rPr lang="ru-RU" dirty="0"/>
              <a:t> студент поступает на службу в АФМ РК </a:t>
            </a:r>
            <a:r>
              <a:rPr lang="ru-RU" b="1" u="sng" dirty="0"/>
              <a:t>без конкурсного отбора</a:t>
            </a:r>
            <a:r>
              <a:rPr lang="ru-RU" dirty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Возможность дальнейшего послевузовского обучения по программе </a:t>
            </a:r>
            <a:r>
              <a:rPr lang="ru-RU" b="1" u="sng" dirty="0"/>
              <a:t>магистратуры на </a:t>
            </a:r>
            <a:r>
              <a:rPr lang="ru-RU" b="1" u="sng" dirty="0" err="1"/>
              <a:t>грантовой</a:t>
            </a:r>
            <a:r>
              <a:rPr lang="ru-RU" b="1" u="sng" dirty="0"/>
              <a:t> (бюджетной) основе </a:t>
            </a:r>
            <a:r>
              <a:rPr lang="ru-RU" dirty="0"/>
              <a:t>в ведущих профильных вузах Российской Федерации;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Приобретение уникального опыта в области расследований преступлений в финансовой сфере, что в последующем будет являться </a:t>
            </a:r>
            <a:r>
              <a:rPr lang="ru-RU" b="1" dirty="0"/>
              <a:t>преимуществом при поступлении на службу</a:t>
            </a:r>
            <a:r>
              <a:rPr lang="ru-RU" dirty="0"/>
              <a:t> в иные правоохранительные органы и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val="1985684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76</TotalTime>
  <Words>261</Words>
  <Application>Microsoft Office PowerPoint</Application>
  <PresentationFormat>Широкоэкранный</PresentationFormat>
  <Paragraphs>65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Liberation Serif</vt:lpstr>
      <vt:lpstr>Cambria</vt:lpstr>
      <vt:lpstr>Rockwell</vt:lpstr>
      <vt:lpstr>Rockwell Condensed</vt:lpstr>
      <vt:lpstr>Wingdings</vt:lpstr>
      <vt:lpstr>Дерево</vt:lpstr>
      <vt:lpstr>ФИНАНСОВАЯ БЕЗОПАСНОСТЬ майнор для студентов ВШП</vt:lpstr>
      <vt:lpstr>Презентация PowerPoint</vt:lpstr>
      <vt:lpstr>СОДЕРЖАНИЕ МАЙНОРА</vt:lpstr>
      <vt:lpstr>Преимущества майнора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БЕЗОПАСНОСТЬ майнор для студентов ВШП</dc:title>
  <dc:creator>WW</dc:creator>
  <cp:lastModifiedBy>Zhanetta Kalshieva</cp:lastModifiedBy>
  <cp:revision>9</cp:revision>
  <dcterms:created xsi:type="dcterms:W3CDTF">2022-08-12T04:54:36Z</dcterms:created>
  <dcterms:modified xsi:type="dcterms:W3CDTF">2022-10-05T05:20:35Z</dcterms:modified>
</cp:coreProperties>
</file>