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6.12.1.0-->
<p:presentation xmlns:r="http://schemas.openxmlformats.org/officeDocument/2006/relationships" xmlns:a="http://schemas.openxmlformats.org/drawingml/2006/main" xmlns:p="http://schemas.openxmlformats.org/presentationml/2006/main" saveSubsetFonts="1">
  <p:sldMasterIdLst>
    <p:sldMasterId id="2147483648" r:id="rId1"/>
  </p:sldMasterIdLst>
  <p:notesMasterIdLst>
    <p:notesMasterId r:id="rId2"/>
  </p:notesMasterIdLst>
  <p:sldIdLst>
    <p:sldId id="274" r:id="rId3"/>
    <p:sldId id="267" r:id="rId4"/>
    <p:sldId id="275" r:id="rId5"/>
    <p:sldId id="276" r:id="rId6"/>
    <p:sldId id="277" r:id="rId7"/>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275" autoAdjust="0"/>
    <p:restoredTop sz="94660"/>
  </p:normalViewPr>
  <p:slideViewPr>
    <p:cSldViewPr snapToGrid="0">
      <p:cViewPr varScale="1">
        <p:scale>
          <a:sx n="82" d="100"/>
          <a:sy n="82" d="100"/>
        </p:scale>
        <p:origin x="341" y="72"/>
      </p:cViewPr>
      <p:guideLst/>
    </p:cSldViewPr>
  </p:slideViewPr>
  <p:notesTextViewPr>
    <p:cViewPr>
      <p:scale>
        <a:sx n="1" d="1"/>
        <a:sy n="1" d="1"/>
      </p:scale>
      <p:origin x="0" y="0"/>
    </p:cViewPr>
  </p:notesTextViewPr>
  <p:notesViewPr>
    <p:cSldViewPr>
      <p:cViewPr>
        <p:scale>
          <a:sx n="0" d="100"/>
          <a:sy n="0" d="100"/>
        </p:scale>
        <p:origin x="0" y="0"/>
      </p:cViewPr>
    </p:cSldViewPr>
  </p:notes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tags" Target="tags/tag1.xml" /><Relationship Id="rId9" Type="http://schemas.openxmlformats.org/officeDocument/2006/relationships/presProps" Target="presProps.xml" /></Relationships>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D33A2A-B522-466C-90D3-AA5B74997D58}" type="datetimeFigureOut">
              <a:rPr lang="en-US" smtClean="0"/>
              <a:t>6/16/2023</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AB023B-4B10-4659-8830-ED80850D6304}" type="slidenum">
              <a:rPr lang="en-US" smtClean="0"/>
              <a:t>‹#›</a:t>
            </a:fld>
            <a:endParaRPr lang="en-US"/>
          </a:p>
        </p:txBody>
      </p:sp>
    </p:spTree>
    <p:extLst>
      <p:ext uri="{BB962C8B-B14F-4D97-AF65-F5344CB8AC3E}">
        <p14:creationId xmlns:p14="http://schemas.microsoft.com/office/powerpoint/2010/main" val="916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5"/>
          </p:nvPr>
        </p:nvSpPr>
        <p:spPr/>
        <p:txBody>
          <a:bodyPr/>
          <a:lstStyle/>
          <a:p>
            <a:fld id="{9AAB023B-4B10-4659-8830-ED80850D6304}" type="slidenum">
              <a:rPr lang="en-US" smtClean="0"/>
              <a:t>3</a:t>
            </a:fld>
            <a:endParaRPr lang="en-US"/>
          </a:p>
        </p:txBody>
      </p:sp>
    </p:spTree>
    <p:extLst>
      <p:ext uri="{BB962C8B-B14F-4D97-AF65-F5344CB8AC3E}">
        <p14:creationId xmlns:p14="http://schemas.microsoft.com/office/powerpoint/2010/main" val="73598358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Титульный слайд">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B2E4D51C-D98C-40C0-BBE7-259634E367E5}"/>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F8944D71-7FC2-4D42-8B65-611BB97B345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5E1A57B8-BDA7-45FA-A8B8-3497C1E0485D}"/>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AB1B117C-DAC5-403A-89A9-C03E78CF3511}"/>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40C5872C-FE70-4ABC-AF55-CA821FA10EDC}"/>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397737978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Заголовок и вертикальный текст">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4ACA1B69-7201-4948-82B6-62A88E409672}"/>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DDA55F7E-7B6B-4DED-94D8-E247AB1A7CD0}"/>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7ABC4BF7-906B-44A1-A917-FEACFB27329D}"/>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332BBDFB-B51F-4E69-9A8E-D97C63988DD9}"/>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680DE3AF-7B59-4299-A479-CCBF42A00844}"/>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885942382"/>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Вертикальный заголовок и текст">
    <p:spTree>
      <p:nvGrpSpPr>
        <p:cNvPr id="1" name=""/>
        <p:cNvGrpSpPr/>
        <p:nvPr/>
      </p:nvGrpSpPr>
      <p:grpSpPr>
        <a:xfrm>
          <a:off x="0" y="0"/>
          <a:ext cx="0" cy="0"/>
        </a:xfrm>
      </p:grpSpPr>
      <p:sp>
        <p:nvSpPr>
          <p:cNvPr id="2" name="Вертикальный заголовок 1">
            <a:extLst>
              <a:ext uri="{FF2B5EF4-FFF2-40B4-BE49-F238E27FC236}">
                <a16:creationId xmlns:a16="http://schemas.microsoft.com/office/drawing/2014/main" id="{DF0AFEFD-0372-4C5C-9296-A909563AADAA}"/>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F7AEE643-9837-47FB-BE7F-B048B62B5795}"/>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353EF3A7-246A-4879-83CF-388D559BF51C}"/>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229721C4-0C11-4CD5-978C-2BC48702BA66}"/>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A840401E-9AD5-40AF-B2A4-51C2FF81B713}"/>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253815407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Заголовок и объект">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4924435D-EFC4-4AC8-A5C1-C365208D73D8}"/>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5F79A5A0-7B72-4FDE-84E0-03D0BA44542E}"/>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7D0E30E4-9ED7-4FCF-99F9-4973352492F6}"/>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5C4EDFA4-C98F-466D-A283-965CB1906668}"/>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83E5444D-57B4-4F15-B64D-4C5C638BA144}"/>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275135715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Заголовок раздела">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8CAAAC62-C4B7-4CBD-A2F9-EE10FB1EF0A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C57BD290-2A84-4C84-AB36-BCAE87AF08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BDB5FEE3-BA27-488A-9F79-E72F88144A05}"/>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17333C1F-2055-497A-A9F8-BE0BBDA39AFB}"/>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147E411A-F574-46DA-9B90-AC7C39BC6D2C}"/>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3859954713"/>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Два объекта">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2AA098FC-C5DF-4E11-AB7B-8E0045D17969}"/>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C4D3EC81-43AE-490B-AF9B-381D16FD55BB}"/>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49704B84-92BD-434F-BD58-9D90A530AAB6}"/>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DA477199-5ADA-4F95-8A74-02B0F2BF5D25}"/>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6" name="Нижний колонтитул 5">
            <a:extLst>
              <a:ext uri="{FF2B5EF4-FFF2-40B4-BE49-F238E27FC236}">
                <a16:creationId xmlns:a16="http://schemas.microsoft.com/office/drawing/2014/main" id="{9209D449-DFD8-4C4D-B925-4CA7A3EDFF45}"/>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4FB7AB54-9A60-4068-957D-6D932D98A853}"/>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353926797"/>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Сравнение">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B4A83E9E-CF55-404B-AD0C-A9253483A606}"/>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0CDCC592-AE89-4F6F-AE6A-3969BE00F3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8083FF76-55A3-4334-9BA9-5829A08FA9E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91482A2C-5BAB-426F-8666-20C0169F07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E23FA7F8-9849-46CD-8DC9-B4F229CAB152}"/>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15F22B23-98CF-446A-AB03-6162FF508F48}"/>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8" name="Нижний колонтитул 7">
            <a:extLst>
              <a:ext uri="{FF2B5EF4-FFF2-40B4-BE49-F238E27FC236}">
                <a16:creationId xmlns:a16="http://schemas.microsoft.com/office/drawing/2014/main" id="{AF115F33-F7F1-4977-B4AA-6D3B75A0E008}"/>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114A0884-AAE7-463F-90DE-9ED3A21F933A}"/>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1846174625"/>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Только заголовок">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13455D9F-03DA-401F-BA85-0A54007D720B}"/>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9C8BAF2C-0838-4133-934A-8222027D53C4}"/>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4" name="Нижний колонтитул 3">
            <a:extLst>
              <a:ext uri="{FF2B5EF4-FFF2-40B4-BE49-F238E27FC236}">
                <a16:creationId xmlns:a16="http://schemas.microsoft.com/office/drawing/2014/main" id="{2842B337-677B-41EF-BDB4-140C2B19FD1D}"/>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23D7F1E7-F513-4F98-90AF-80138AF28771}"/>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52420883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Пустой слайд">
    <p:spTree>
      <p:nvGrpSpPr>
        <p:cNvPr id="1" name=""/>
        <p:cNvGrpSpPr/>
        <p:nvPr/>
      </p:nvGrpSpPr>
      <p:grpSpPr>
        <a:xfrm>
          <a:off x="0" y="0"/>
          <a:ext cx="0" cy="0"/>
        </a:xfrm>
      </p:grpSpPr>
      <p:sp>
        <p:nvSpPr>
          <p:cNvPr id="2" name="Дата 1">
            <a:extLst>
              <a:ext uri="{FF2B5EF4-FFF2-40B4-BE49-F238E27FC236}">
                <a16:creationId xmlns:a16="http://schemas.microsoft.com/office/drawing/2014/main" id="{467E95F9-DF1A-442E-9B70-823FD09C418A}"/>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3" name="Нижний колонтитул 2">
            <a:extLst>
              <a:ext uri="{FF2B5EF4-FFF2-40B4-BE49-F238E27FC236}">
                <a16:creationId xmlns:a16="http://schemas.microsoft.com/office/drawing/2014/main" id="{C32DB17D-743E-49A3-AC7A-760F06E2F2DE}"/>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88F90501-5D9E-41AA-AC8B-E57E44627DE9}"/>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2813412760"/>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Объект с подписью">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564EF602-F957-48C4-A299-1B1A1C1B9568}"/>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B4610905-FAA4-40F8-88EE-161C5D3232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257077ED-C5E4-4968-8CA2-0EDAF183F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60AE7AFC-A6A0-4ABB-B54F-F3B0CEE49AB6}"/>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6" name="Нижний колонтитул 5">
            <a:extLst>
              <a:ext uri="{FF2B5EF4-FFF2-40B4-BE49-F238E27FC236}">
                <a16:creationId xmlns:a16="http://schemas.microsoft.com/office/drawing/2014/main" id="{1780C5BE-9FE8-4D33-9FEF-A16CC4096FEC}"/>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2A2777B0-452D-47D1-8B71-3441211F9648}"/>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2543896974"/>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Рисунок с подписью">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692AD2C6-5D89-4A7B-A4ED-F98BD054391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22793C92-F54F-4FD2-A49E-6418798FCB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9B64ED53-F773-438F-AA41-7AC1522411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C402666-8527-4220-9448-F729E05B3D2D}"/>
              </a:ext>
            </a:extLst>
          </p:cNvPr>
          <p:cNvSpPr>
            <a:spLocks noGrp="1"/>
          </p:cNvSpPr>
          <p:nvPr>
            <p:ph type="dt" sz="half" idx="10"/>
          </p:nvPr>
        </p:nvSpPr>
        <p:spPr/>
        <p:txBody>
          <a:bodyPr/>
          <a:lstStyle/>
          <a:p>
            <a:fld id="{6B3F6FD4-2852-41A4-A1A1-52AA757C15AD}" type="datetimeFigureOut">
              <a:rPr lang="en-US" smtClean="0"/>
              <a:t>6/16/2023</a:t>
            </a:fld>
            <a:endParaRPr lang="en-US"/>
          </a:p>
        </p:txBody>
      </p:sp>
      <p:sp>
        <p:nvSpPr>
          <p:cNvPr id="6" name="Нижний колонтитул 5">
            <a:extLst>
              <a:ext uri="{FF2B5EF4-FFF2-40B4-BE49-F238E27FC236}">
                <a16:creationId xmlns:a16="http://schemas.microsoft.com/office/drawing/2014/main" id="{F6F4945F-71F2-47BE-A64F-919FAC1738DC}"/>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1A1E9892-C766-464F-8D6C-F16576901CE2}"/>
              </a:ext>
            </a:extLst>
          </p:cNvPr>
          <p:cNvSpPr>
            <a:spLocks noGrp="1"/>
          </p:cNvSpPr>
          <p:nvPr>
            <p:ph type="sldNum" sz="quarter" idx="12"/>
          </p:nvPr>
        </p:nvSpPr>
        <p:spPr/>
        <p:txBody>
          <a:bodyPr/>
          <a:lstStyle/>
          <a:p>
            <a:fld id="{A000B34B-63BE-4CF7-9995-CB6144BC4455}" type="slidenum">
              <a:rPr lang="en-US" smtClean="0"/>
              <a:t>‹#›</a:t>
            </a:fld>
            <a:endParaRPr lang="en-US"/>
          </a:p>
        </p:txBody>
      </p:sp>
    </p:spTree>
    <p:extLst>
      <p:ext uri="{BB962C8B-B14F-4D97-AF65-F5344CB8AC3E}">
        <p14:creationId xmlns:p14="http://schemas.microsoft.com/office/powerpoint/2010/main" val="1169193983"/>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Ref idx="1001">
        <a:schemeClr val="bg1"/>
      </p:bgRef>
    </p:bg>
    <p:spTree>
      <p:nvGrpSpPr>
        <p:cNvPr id="1" name=""/>
        <p:cNvGrpSpPr/>
        <p:nvPr/>
      </p:nvGrpSpPr>
      <p:grpSpPr>
        <a:xfrm>
          <a:off x="0" y="0"/>
          <a:ext cx="0" cy="0"/>
        </a:xfrm>
      </p:grpSpPr>
      <p:sp>
        <p:nvSpPr>
          <p:cNvPr id="2" name="Заголовок 1">
            <a:extLst>
              <a:ext uri="{FF2B5EF4-FFF2-40B4-BE49-F238E27FC236}">
                <a16:creationId xmlns:a16="http://schemas.microsoft.com/office/drawing/2014/main" id="{A7B1B566-F733-464E-A810-2BBDD258E98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24F5ACAE-9375-4D01-AAC0-2A8A12B5A3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5828F353-62C3-4553-99B6-10F48B875F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3F6FD4-2852-41A4-A1A1-52AA757C15AD}" type="datetimeFigureOut">
              <a:rPr lang="en-US" smtClean="0"/>
              <a:t>6/16/2023</a:t>
            </a:fld>
            <a:endParaRPr lang="en-US"/>
          </a:p>
        </p:txBody>
      </p:sp>
      <p:sp>
        <p:nvSpPr>
          <p:cNvPr id="5" name="Нижний колонтитул 4">
            <a:extLst>
              <a:ext uri="{FF2B5EF4-FFF2-40B4-BE49-F238E27FC236}">
                <a16:creationId xmlns:a16="http://schemas.microsoft.com/office/drawing/2014/main" id="{1BF63050-69D5-42E7-B0D1-D242BE2C86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12D39EDC-A441-4A12-9017-AF0A56674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00B34B-63BE-4CF7-9995-CB6144BC4455}" type="slidenum">
              <a:rPr lang="en-US" smtClean="0"/>
              <a:t>‹#›</a:t>
            </a:fld>
            <a:endParaRPr lang="en-US"/>
          </a:p>
        </p:txBody>
      </p:sp>
    </p:spTree>
    <p:extLst>
      <p:ext uri="{BB962C8B-B14F-4D97-AF65-F5344CB8AC3E}">
        <p14:creationId xmlns:p14="http://schemas.microsoft.com/office/powerpoint/2010/main" val="2431281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image" Target="../media/image1.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image" Target="../media/image2.jpeg" /><Relationship Id="rId3"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1.xml" /><Relationship Id="rId3" Type="http://schemas.openxmlformats.org/officeDocument/2006/relationships/image" Target="../media/image4.jpeg" /><Relationship Id="rId4" Type="http://schemas.openxmlformats.org/officeDocument/2006/relationships/image" Target="../media/image5.jpeg" /><Relationship Id="rId5" Type="http://schemas.openxmlformats.org/officeDocument/2006/relationships/image" Target="../media/image6.jpeg" /><Relationship Id="rId6" Type="http://schemas.openxmlformats.org/officeDocument/2006/relationships/image" Target="../media/image7.jpeg" /><Relationship Id="rId7" Type="http://schemas.openxmlformats.org/officeDocument/2006/relationships/image" Target="../media/image8.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1"/>
        </a:solidFill>
        <a:effectLst/>
      </p:bgPr>
    </p:bg>
    <p:spTree>
      <p:nvGrpSpPr>
        <p:cNvPr id="1" name=""/>
        <p:cNvGrpSpPr/>
        <p:nvPr/>
      </p:nvGrpSpPr>
      <p:grpSpPr>
        <a:xfrm>
          <a:off x="0" y="0"/>
          <a:ext cx="0" cy="0"/>
        </a:xfrm>
      </p:grpSpPr>
      <p:sp useBgFill="1">
        <p:nvSpPr>
          <p:cNvPr id="5153" name="Rectangle 5144">
            <a:extLst>
              <a:ext uri="{FF2B5EF4-FFF2-40B4-BE49-F238E27FC236}">
                <a16:creationId xmlns:a16="http://schemas.microsoft.com/office/drawing/2014/main" id="{8A94871E-96FC-4ADE-815B-41A636E34F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EA7D696-DDBB-45A7-B7B3-FEAEFFCCCFE2}"/>
              </a:ext>
            </a:extLst>
          </p:cNvPr>
          <p:cNvSpPr>
            <a:spLocks noGrp="1"/>
          </p:cNvSpPr>
          <p:nvPr>
            <p:ph type="ctrTitle"/>
          </p:nvPr>
        </p:nvSpPr>
        <p:spPr>
          <a:xfrm>
            <a:off x="640080" y="320040"/>
            <a:ext cx="6692827" cy="3892669"/>
          </a:xfrm>
        </p:spPr>
        <p:txBody>
          <a:bodyPr>
            <a:normAutofit/>
          </a:bodyPr>
          <a:lstStyle/>
          <a:p>
            <a:pPr algn="l"/>
            <a:r>
              <a:rPr lang="ru-RU" sz="5100" b="1"/>
              <a:t>НАУЧНАЯ ШКОЛА ТРУДОВОГО ПРАВА КАЗГЮУ имени М.С. Нарикбаева: </a:t>
            </a:r>
            <a:br>
              <a:rPr lang="ru-RU" sz="5100" b="1"/>
            </a:br>
            <a:r>
              <a:rPr lang="ru-RU" sz="5100" b="1"/>
              <a:t>настоящее и будущее</a:t>
            </a:r>
            <a:endParaRPr lang="en-US" sz="5100" b="1" i="1"/>
          </a:p>
        </p:txBody>
      </p:sp>
      <p:sp>
        <p:nvSpPr>
          <p:cNvPr id="3" name="Подзаголовок 2">
            <a:extLst>
              <a:ext uri="{FF2B5EF4-FFF2-40B4-BE49-F238E27FC236}">
                <a16:creationId xmlns:a16="http://schemas.microsoft.com/office/drawing/2014/main" id="{D911BE45-8768-490F-8200-5C4E51B42B35}"/>
              </a:ext>
            </a:extLst>
          </p:cNvPr>
          <p:cNvSpPr>
            <a:spLocks noGrp="1"/>
          </p:cNvSpPr>
          <p:nvPr>
            <p:ph type="subTitle" idx="1"/>
          </p:nvPr>
        </p:nvSpPr>
        <p:spPr>
          <a:xfrm>
            <a:off x="640080" y="4631161"/>
            <a:ext cx="6692827" cy="1569486"/>
          </a:xfrm>
        </p:spPr>
        <p:txBody>
          <a:bodyPr>
            <a:normAutofit/>
          </a:bodyPr>
          <a:lstStyle/>
          <a:p>
            <a:pPr algn="l"/>
            <a:r>
              <a:rPr lang="ru-RU" i="1"/>
              <a:t>Н.Л. Лютов</a:t>
            </a:r>
            <a:r>
              <a:rPr lang="en-US" i="1"/>
              <a:t>,</a:t>
            </a:r>
            <a:r>
              <a:rPr lang="ru-RU" i="1"/>
              <a:t> д.ю.н., проф.</a:t>
            </a:r>
            <a:r>
              <a:rPr lang="en-US" i="1"/>
              <a:t> </a:t>
            </a:r>
          </a:p>
          <a:p>
            <a:pPr algn="l"/>
            <a:r>
              <a:rPr lang="ru-RU" i="1"/>
              <a:t>Ассоциированный профессор КАЗГЮУ имени М.С. Нарикбаева</a:t>
            </a:r>
            <a:endParaRPr lang="en-US" i="1"/>
          </a:p>
        </p:txBody>
      </p:sp>
      <p:sp>
        <p:nvSpPr>
          <p:cNvPr id="5154"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4562" y="4409267"/>
            <a:ext cx="4243589" cy="18288"/>
          </a:xfrm>
          <a:custGeom>
            <a:gdLst>
              <a:gd name="connsiteX0" fmla="*/ 0 w 4243589"/>
              <a:gd name="connsiteY0" fmla="*/ 0 h 18288"/>
              <a:gd name="connsiteX1" fmla="*/ 563791 w 4243589"/>
              <a:gd name="connsiteY1" fmla="*/ 0 h 18288"/>
              <a:gd name="connsiteX2" fmla="*/ 1042710 w 4243589"/>
              <a:gd name="connsiteY2" fmla="*/ 0 h 18288"/>
              <a:gd name="connsiteX3" fmla="*/ 1564066 w 4243589"/>
              <a:gd name="connsiteY3" fmla="*/ 0 h 18288"/>
              <a:gd name="connsiteX4" fmla="*/ 2212729 w 4243589"/>
              <a:gd name="connsiteY4" fmla="*/ 0 h 18288"/>
              <a:gd name="connsiteX5" fmla="*/ 2776520 w 4243589"/>
              <a:gd name="connsiteY5" fmla="*/ 0 h 18288"/>
              <a:gd name="connsiteX6" fmla="*/ 3297875 w 4243589"/>
              <a:gd name="connsiteY6" fmla="*/ 0 h 18288"/>
              <a:gd name="connsiteX7" fmla="*/ 4243589 w 4243589"/>
              <a:gd name="connsiteY7" fmla="*/ 0 h 18288"/>
              <a:gd name="connsiteX8" fmla="*/ 4243589 w 4243589"/>
              <a:gd name="connsiteY8" fmla="*/ 18288 h 18288"/>
              <a:gd name="connsiteX9" fmla="*/ 3637362 w 4243589"/>
              <a:gd name="connsiteY9" fmla="*/ 18288 h 18288"/>
              <a:gd name="connsiteX10" fmla="*/ 3116007 w 4243589"/>
              <a:gd name="connsiteY10" fmla="*/ 18288 h 18288"/>
              <a:gd name="connsiteX11" fmla="*/ 2424908 w 4243589"/>
              <a:gd name="connsiteY11" fmla="*/ 18288 h 18288"/>
              <a:gd name="connsiteX12" fmla="*/ 1861117 w 4243589"/>
              <a:gd name="connsiteY12" fmla="*/ 18288 h 18288"/>
              <a:gd name="connsiteX13" fmla="*/ 1382198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3987" y="7429"/>
                  <a:pt x="4243569" y="10822"/>
                  <a:pt x="4243589" y="18288"/>
                </a:cubicBezTo>
                <a:cubicBezTo>
                  <a:pt x="4112949" y="-2855"/>
                  <a:pt x="3928037" y="1831"/>
                  <a:pt x="3637362" y="18288"/>
                </a:cubicBezTo>
                <a:cubicBezTo>
                  <a:pt x="3346687" y="34745"/>
                  <a:pt x="3254446" y="26669"/>
                  <a:pt x="3116007" y="18288"/>
                </a:cubicBezTo>
                <a:cubicBezTo>
                  <a:pt x="2977569" y="9907"/>
                  <a:pt x="2620228" y="28873"/>
                  <a:pt x="2424908" y="18288"/>
                </a:cubicBezTo>
                <a:cubicBezTo>
                  <a:pt x="2229588" y="7703"/>
                  <a:pt x="2088287" y="-3854"/>
                  <a:pt x="1861117" y="18288"/>
                </a:cubicBezTo>
                <a:cubicBezTo>
                  <a:pt x="1633947" y="40430"/>
                  <a:pt x="1502447" y="-871"/>
                  <a:pt x="1382198" y="18288"/>
                </a:cubicBezTo>
                <a:cubicBezTo>
                  <a:pt x="1261949" y="37447"/>
                  <a:pt x="1045440" y="28353"/>
                  <a:pt x="733535" y="18288"/>
                </a:cubicBezTo>
                <a:cubicBezTo>
                  <a:pt x="421630" y="8223"/>
                  <a:pt x="341257" y="-18359"/>
                  <a:pt x="0" y="18288"/>
                </a:cubicBezTo>
                <a:cubicBezTo>
                  <a:pt x="-591" y="13205"/>
                  <a:pt x="-663" y="6329"/>
                  <a:pt x="0" y="0"/>
                </a:cubicBezTo>
                <a:close/>
              </a:path>
              <a:path w="4243589" h="18288"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2703" y="5429"/>
                  <a:pt x="4244410" y="14046"/>
                  <a:pt x="4243589" y="18288"/>
                </a:cubicBezTo>
                <a:cubicBezTo>
                  <a:pt x="4130424" y="-1240"/>
                  <a:pt x="3932803" y="42249"/>
                  <a:pt x="3722234" y="18288"/>
                </a:cubicBezTo>
                <a:cubicBezTo>
                  <a:pt x="3511665" y="-5673"/>
                  <a:pt x="3269903" y="45994"/>
                  <a:pt x="3116007" y="18288"/>
                </a:cubicBezTo>
                <a:cubicBezTo>
                  <a:pt x="2962111" y="-9418"/>
                  <a:pt x="2744280" y="23224"/>
                  <a:pt x="2509780" y="18288"/>
                </a:cubicBezTo>
                <a:cubicBezTo>
                  <a:pt x="2275280" y="13352"/>
                  <a:pt x="2066059" y="43664"/>
                  <a:pt x="1945989" y="18288"/>
                </a:cubicBezTo>
                <a:cubicBezTo>
                  <a:pt x="1825919" y="-7088"/>
                  <a:pt x="1407329" y="12616"/>
                  <a:pt x="1254890" y="18288"/>
                </a:cubicBezTo>
                <a:cubicBezTo>
                  <a:pt x="1102451" y="23960"/>
                  <a:pt x="837950" y="31673"/>
                  <a:pt x="563791" y="18288"/>
                </a:cubicBezTo>
                <a:cubicBezTo>
                  <a:pt x="289632" y="4903"/>
                  <a:pt x="132768" y="7105"/>
                  <a:pt x="0" y="18288"/>
                </a:cubicBezTo>
                <a:cubicBezTo>
                  <a:pt x="668" y="13665"/>
                  <a:pt x="578" y="5675"/>
                  <a:pt x="0" y="0"/>
                </a:cubicBezTo>
                <a:close/>
              </a:path>
            </a:pathLst>
          </a:custGeom>
          <a:solidFill>
            <a:schemeClr val="accent2"/>
          </a:solidFill>
          <a:ln w="38100" cap="rnd">
            <a:solidFill>
              <a:schemeClr val="accent2"/>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descr="Изображение выглядит как текст, логотип, Графика, Шрифт&#10;&#10;Автоматически созданное описание">
            <a:extLst>
              <a:ext uri="{FF2B5EF4-FFF2-40B4-BE49-F238E27FC236}">
                <a16:creationId xmlns:a16="http://schemas.microsoft.com/office/drawing/2014/main" id="{7AC22E44-4380-6FFF-33EA-7BB9D5BC07E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781544" y="975124"/>
            <a:ext cx="4087368" cy="4671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56016"/>
      </p:ext>
    </p:extLst>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373606" y="365126"/>
            <a:ext cx="11205250" cy="658148"/>
          </a:xfrm>
        </p:spPr>
        <p:txBody>
          <a:bodyPr>
            <a:noAutofit/>
          </a:bodyPr>
          <a:lstStyle/>
          <a:p>
            <a:pPr algn="ctr"/>
            <a:r>
              <a:rPr lang="ru-RU" sz="4000" b="1"/>
              <a:t>Основатели школы</a:t>
            </a:r>
            <a:endParaRPr lang="ru-RU" sz="4000" b="1">
              <a:latin typeface="+mn-lt"/>
            </a:endParaRPr>
          </a:p>
        </p:txBody>
      </p:sp>
      <p:sp>
        <p:nvSpPr>
          <p:cNvPr id="4" name="Прямоугольник 3"/>
          <p:cNvSpPr/>
          <p:nvPr/>
        </p:nvSpPr>
        <p:spPr>
          <a:xfrm>
            <a:off x="2302460" y="2636912"/>
            <a:ext cx="184731" cy="369332"/>
          </a:xfrm>
          <a:prstGeom prst="rect">
            <a:avLst/>
          </a:prstGeom>
        </p:spPr>
        <p:txBody>
          <a:bodyPr wrap="none">
            <a:spAutoFit/>
          </a:bodyPr>
          <a:lstStyle/>
          <a:p>
            <a:pPr lvl="0"/>
            <a:endParaRPr lang="ru-RU"/>
          </a:p>
        </p:txBody>
      </p:sp>
      <p:sp>
        <p:nvSpPr>
          <p:cNvPr id="5" name="Прямоугольник 4"/>
          <p:cNvSpPr/>
          <p:nvPr/>
        </p:nvSpPr>
        <p:spPr>
          <a:xfrm>
            <a:off x="2302460" y="3013492"/>
            <a:ext cx="184731" cy="369332"/>
          </a:xfrm>
          <a:prstGeom prst="rect">
            <a:avLst/>
          </a:prstGeom>
        </p:spPr>
        <p:txBody>
          <a:bodyPr wrap="none">
            <a:spAutoFit/>
          </a:bodyPr>
          <a:lstStyle/>
          <a:p>
            <a:pPr lvl="0"/>
            <a:endParaRPr lang="ru-RU"/>
          </a:p>
        </p:txBody>
      </p:sp>
      <p:sp>
        <p:nvSpPr>
          <p:cNvPr id="6" name="Прямоугольник 5"/>
          <p:cNvSpPr/>
          <p:nvPr/>
        </p:nvSpPr>
        <p:spPr>
          <a:xfrm>
            <a:off x="2345592" y="3382824"/>
            <a:ext cx="184731" cy="369332"/>
          </a:xfrm>
          <a:prstGeom prst="rect">
            <a:avLst/>
          </a:prstGeom>
        </p:spPr>
        <p:txBody>
          <a:bodyPr wrap="none">
            <a:spAutoFit/>
          </a:bodyPr>
          <a:lstStyle/>
          <a:p>
            <a:endParaRPr lang="ru-RU"/>
          </a:p>
        </p:txBody>
      </p:sp>
      <p:sp>
        <p:nvSpPr>
          <p:cNvPr id="7" name="Прямоугольник 6"/>
          <p:cNvSpPr/>
          <p:nvPr/>
        </p:nvSpPr>
        <p:spPr>
          <a:xfrm>
            <a:off x="2353142" y="3748310"/>
            <a:ext cx="184731" cy="369332"/>
          </a:xfrm>
          <a:prstGeom prst="rect">
            <a:avLst/>
          </a:prstGeom>
        </p:spPr>
        <p:txBody>
          <a:bodyPr wrap="none">
            <a:spAutoFit/>
          </a:bodyPr>
          <a:lstStyle/>
          <a:p>
            <a:endParaRPr lang="ru-RU"/>
          </a:p>
        </p:txBody>
      </p:sp>
      <p:sp>
        <p:nvSpPr>
          <p:cNvPr id="8" name="Прямоугольник 7"/>
          <p:cNvSpPr/>
          <p:nvPr/>
        </p:nvSpPr>
        <p:spPr>
          <a:xfrm>
            <a:off x="2329803" y="4121488"/>
            <a:ext cx="184731" cy="369332"/>
          </a:xfrm>
          <a:prstGeom prst="rect">
            <a:avLst/>
          </a:prstGeom>
        </p:spPr>
        <p:txBody>
          <a:bodyPr wrap="none">
            <a:spAutoFit/>
          </a:bodyPr>
          <a:lstStyle/>
          <a:p>
            <a:endParaRPr lang="ru-RU"/>
          </a:p>
        </p:txBody>
      </p:sp>
      <p:sp>
        <p:nvSpPr>
          <p:cNvPr id="9" name="Прямоугольник 8"/>
          <p:cNvSpPr/>
          <p:nvPr/>
        </p:nvSpPr>
        <p:spPr>
          <a:xfrm>
            <a:off x="2345592" y="4490820"/>
            <a:ext cx="184731" cy="369332"/>
          </a:xfrm>
          <a:prstGeom prst="rect">
            <a:avLst/>
          </a:prstGeom>
        </p:spPr>
        <p:txBody>
          <a:bodyPr wrap="none">
            <a:spAutoFit/>
          </a:bodyPr>
          <a:lstStyle/>
          <a:p>
            <a:endParaRPr lang="ru-RU"/>
          </a:p>
        </p:txBody>
      </p:sp>
      <p:sp>
        <p:nvSpPr>
          <p:cNvPr id="10" name="Прямоугольник 9"/>
          <p:cNvSpPr/>
          <p:nvPr/>
        </p:nvSpPr>
        <p:spPr>
          <a:xfrm>
            <a:off x="2345592" y="4860152"/>
            <a:ext cx="184731" cy="369332"/>
          </a:xfrm>
          <a:prstGeom prst="rect">
            <a:avLst/>
          </a:prstGeom>
        </p:spPr>
        <p:txBody>
          <a:bodyPr wrap="none">
            <a:spAutoFit/>
          </a:bodyPr>
          <a:lstStyle/>
          <a:p>
            <a:endParaRPr lang="ru-RU"/>
          </a:p>
        </p:txBody>
      </p:sp>
      <p:sp>
        <p:nvSpPr>
          <p:cNvPr id="11" name="Прямоугольник 10"/>
          <p:cNvSpPr/>
          <p:nvPr/>
        </p:nvSpPr>
        <p:spPr>
          <a:xfrm>
            <a:off x="2354871" y="5229484"/>
            <a:ext cx="184731" cy="369332"/>
          </a:xfrm>
          <a:prstGeom prst="rect">
            <a:avLst/>
          </a:prstGeom>
        </p:spPr>
        <p:txBody>
          <a:bodyPr wrap="none">
            <a:spAutoFit/>
          </a:bodyPr>
          <a:lstStyle/>
          <a:p>
            <a:endParaRPr lang="ru-RU"/>
          </a:p>
        </p:txBody>
      </p:sp>
      <p:sp>
        <p:nvSpPr>
          <p:cNvPr id="12" name="Прямоугольник 11"/>
          <p:cNvSpPr/>
          <p:nvPr/>
        </p:nvSpPr>
        <p:spPr>
          <a:xfrm>
            <a:off x="2387947" y="5586880"/>
            <a:ext cx="184731" cy="369332"/>
          </a:xfrm>
          <a:prstGeom prst="rect">
            <a:avLst/>
          </a:prstGeom>
        </p:spPr>
        <p:txBody>
          <a:bodyPr wrap="none">
            <a:spAutoFit/>
          </a:bodyPr>
          <a:lstStyle/>
          <a:p>
            <a:endParaRPr lang="ru-RU"/>
          </a:p>
        </p:txBody>
      </p:sp>
      <p:sp>
        <p:nvSpPr>
          <p:cNvPr id="13" name="Прямоугольник 12"/>
          <p:cNvSpPr/>
          <p:nvPr/>
        </p:nvSpPr>
        <p:spPr>
          <a:xfrm>
            <a:off x="2354872" y="5939761"/>
            <a:ext cx="184731" cy="369332"/>
          </a:xfrm>
          <a:prstGeom prst="rect">
            <a:avLst/>
          </a:prstGeom>
        </p:spPr>
        <p:txBody>
          <a:bodyPr wrap="none">
            <a:spAutoFit/>
          </a:bodyPr>
          <a:lstStyle/>
          <a:p>
            <a:endParaRPr lang="ru-RU"/>
          </a:p>
        </p:txBody>
      </p:sp>
      <p:sp>
        <p:nvSpPr>
          <p:cNvPr id="14" name="Прямоугольник 13"/>
          <p:cNvSpPr/>
          <p:nvPr/>
        </p:nvSpPr>
        <p:spPr>
          <a:xfrm>
            <a:off x="5807968" y="3378978"/>
            <a:ext cx="184731" cy="369332"/>
          </a:xfrm>
          <a:prstGeom prst="rect">
            <a:avLst/>
          </a:prstGeom>
        </p:spPr>
        <p:txBody>
          <a:bodyPr wrap="none">
            <a:spAutoFit/>
          </a:bodyPr>
          <a:lstStyle/>
          <a:p>
            <a:endParaRPr lang="ru-RU" i="1"/>
          </a:p>
        </p:txBody>
      </p:sp>
      <p:sp>
        <p:nvSpPr>
          <p:cNvPr id="15" name="Прямоугольник 14"/>
          <p:cNvSpPr/>
          <p:nvPr/>
        </p:nvSpPr>
        <p:spPr>
          <a:xfrm>
            <a:off x="6528048" y="3903554"/>
            <a:ext cx="184731" cy="369332"/>
          </a:xfrm>
          <a:prstGeom prst="rect">
            <a:avLst/>
          </a:prstGeom>
        </p:spPr>
        <p:txBody>
          <a:bodyPr wrap="none">
            <a:spAutoFit/>
          </a:bodyPr>
          <a:lstStyle/>
          <a:p>
            <a:endParaRPr lang="ru-RU" i="1"/>
          </a:p>
        </p:txBody>
      </p:sp>
      <p:sp>
        <p:nvSpPr>
          <p:cNvPr id="16" name="Прямоугольник 15"/>
          <p:cNvSpPr/>
          <p:nvPr/>
        </p:nvSpPr>
        <p:spPr>
          <a:xfrm>
            <a:off x="7824192" y="4490820"/>
            <a:ext cx="184731" cy="369332"/>
          </a:xfrm>
          <a:prstGeom prst="rect">
            <a:avLst/>
          </a:prstGeom>
        </p:spPr>
        <p:txBody>
          <a:bodyPr wrap="none">
            <a:spAutoFit/>
          </a:bodyPr>
          <a:lstStyle/>
          <a:p>
            <a:endParaRPr lang="ru-RU" i="1"/>
          </a:p>
        </p:txBody>
      </p:sp>
      <p:pic>
        <p:nvPicPr>
          <p:cNvPr id="17" name="Объект 16">
            <a:extLst>
              <a:ext uri="{FF2B5EF4-FFF2-40B4-BE49-F238E27FC236}">
                <a16:creationId xmlns:a16="http://schemas.microsoft.com/office/drawing/2014/main" id="{2601DAAA-F67D-FF4A-EFDA-AC0C620601C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1239" y="1339187"/>
            <a:ext cx="2699449" cy="2933699"/>
          </a:xfrm>
          <a:prstGeom prst="rect">
            <a:avLst/>
          </a:prstGeom>
        </p:spPr>
      </p:pic>
      <p:pic>
        <p:nvPicPr>
          <p:cNvPr id="18" name="Рисунок 17">
            <a:extLst>
              <a:ext uri="{FF2B5EF4-FFF2-40B4-BE49-F238E27FC236}">
                <a16:creationId xmlns:a16="http://schemas.microsoft.com/office/drawing/2014/main" id="{799FFB3B-CE59-5A78-BCD7-F7FBE80D5A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886" y="1354728"/>
            <a:ext cx="2885043" cy="2933699"/>
          </a:xfrm>
          <a:prstGeom prst="rect">
            <a:avLst/>
          </a:prstGeom>
        </p:spPr>
      </p:pic>
      <p:sp>
        <p:nvSpPr>
          <p:cNvPr id="20" name="TextBox 19">
            <a:extLst>
              <a:ext uri="{FF2B5EF4-FFF2-40B4-BE49-F238E27FC236}">
                <a16:creationId xmlns:a16="http://schemas.microsoft.com/office/drawing/2014/main" id="{DB4ADF25-6170-D344-063E-A5E4A6B38245}"/>
              </a:ext>
            </a:extLst>
          </p:cNvPr>
          <p:cNvSpPr txBox="1"/>
          <p:nvPr/>
        </p:nvSpPr>
        <p:spPr>
          <a:xfrm>
            <a:off x="373606" y="912329"/>
            <a:ext cx="6755544" cy="358816"/>
          </a:xfrm>
          <a:prstGeom prst="rect">
            <a:avLst/>
          </a:prstGeom>
          <a:noFill/>
        </p:spPr>
        <p:txBody>
          <a:bodyPr wrap="square">
            <a:spAutoFit/>
          </a:bodyPr>
          <a:lstStyle/>
          <a:p>
            <a:pPr lvl="0">
              <a:lnSpc>
                <a:spcPct val="115000"/>
              </a:lnSpc>
              <a:spcAft>
                <a:spcPts val="800"/>
              </a:spcAft>
              <a:tabLst>
                <a:tab pos="560705"/>
              </a:tabLst>
            </a:pPr>
            <a:r>
              <a:rPr lang="ru-RU" sz="1600" b="1">
                <a:effectLst/>
                <a:latin typeface="+mj-lt"/>
                <a:ea typeface="Calibri" panose="020f0502020204030204" pitchFamily="34" charset="0"/>
                <a:cs typeface="Times New Roman" panose="02020603050405020304" pitchFamily="18" charset="0"/>
              </a:rPr>
              <a:t>Лютов Никита Леонидович</a:t>
            </a:r>
            <a:r>
              <a:rPr lang="ru-RU" sz="1600">
                <a:effectLst/>
                <a:latin typeface="+mj-lt"/>
                <a:ea typeface="Calibri" panose="020f0502020204030204" pitchFamily="34" charset="0"/>
                <a:cs typeface="Times New Roman" panose="02020603050405020304" pitchFamily="18" charset="0"/>
              </a:rPr>
              <a:t>, д.ю.н., проф., </a:t>
            </a:r>
            <a:r>
              <a:rPr lang="en-US" sz="1600">
                <a:effectLst/>
                <a:latin typeface="+mj-lt"/>
                <a:ea typeface="Calibri" panose="020f0502020204030204" pitchFamily="34" charset="0"/>
                <a:cs typeface="Times New Roman" panose="02020603050405020304" pitchFamily="18" charset="0"/>
              </a:rPr>
              <a:t>associate professor MNU</a:t>
            </a:r>
            <a:endParaRPr lang="ru-RU" sz="1400">
              <a:effectLst/>
              <a:latin typeface="+mj-lt"/>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E313FD49-8639-2793-4C8D-CEED7704DFD9}"/>
              </a:ext>
            </a:extLst>
          </p:cNvPr>
          <p:cNvSpPr txBox="1"/>
          <p:nvPr/>
        </p:nvSpPr>
        <p:spPr>
          <a:xfrm>
            <a:off x="6096000" y="909119"/>
            <a:ext cx="6097772" cy="338554"/>
          </a:xfrm>
          <a:prstGeom prst="rect">
            <a:avLst/>
          </a:prstGeom>
          <a:noFill/>
        </p:spPr>
        <p:txBody>
          <a:bodyPr wrap="square">
            <a:spAutoFit/>
          </a:bodyPr>
          <a:lstStyle/>
          <a:p>
            <a:pPr algn="r"/>
            <a:r>
              <a:rPr lang="ru-RU" sz="1600" b="1">
                <a:latin typeface="+mj-lt"/>
              </a:rPr>
              <a:t>Хасенов Муслим Ханатович</a:t>
            </a:r>
            <a:r>
              <a:rPr lang="ru-RU" sz="1600">
                <a:latin typeface="+mj-lt"/>
              </a:rPr>
              <a:t>, </a:t>
            </a:r>
            <a:r>
              <a:rPr lang="en" sz="1600">
                <a:latin typeface="+mj-lt"/>
              </a:rPr>
              <a:t>PhD, associate professor MNU </a:t>
            </a:r>
          </a:p>
        </p:txBody>
      </p:sp>
      <p:sp>
        <p:nvSpPr>
          <p:cNvPr id="24" name="TextBox 23">
            <a:extLst>
              <a:ext uri="{FF2B5EF4-FFF2-40B4-BE49-F238E27FC236}">
                <a16:creationId xmlns:a16="http://schemas.microsoft.com/office/drawing/2014/main" id="{BC92B638-DF21-2CF6-F9C7-EB16F8317C85}"/>
              </a:ext>
            </a:extLst>
          </p:cNvPr>
          <p:cNvSpPr txBox="1"/>
          <p:nvPr/>
        </p:nvSpPr>
        <p:spPr>
          <a:xfrm>
            <a:off x="3160688" y="1281276"/>
            <a:ext cx="3506330" cy="3046988"/>
          </a:xfrm>
          <a:prstGeom prst="rect">
            <a:avLst/>
          </a:prstGeom>
          <a:noFill/>
        </p:spPr>
        <p:txBody>
          <a:bodyPr wrap="square">
            <a:spAutoFit/>
          </a:bodyPr>
          <a:lstStyle/>
          <a:p>
            <a:r>
              <a:rPr lang="ru-RU" sz="1200">
                <a:latin typeface="+mj-lt"/>
              </a:rPr>
              <a:t>С 2014 по 2022 г. – заведующий кафедрой трудового права Университета имени О.Е. Кутафина (МГЮА)</a:t>
            </a:r>
            <a:r>
              <a:rPr lang="en-US" sz="1200">
                <a:latin typeface="+mj-lt"/>
              </a:rPr>
              <a:t> (</a:t>
            </a:r>
            <a:r>
              <a:rPr lang="ru-RU" sz="1200">
                <a:latin typeface="+mj-lt"/>
              </a:rPr>
              <a:t>РФ</a:t>
            </a:r>
            <a:r>
              <a:rPr lang="en-US" sz="1200">
                <a:latin typeface="+mj-lt"/>
              </a:rPr>
              <a:t>)</a:t>
            </a:r>
            <a:r>
              <a:rPr lang="ru-RU" sz="1200">
                <a:latin typeface="+mj-lt"/>
              </a:rPr>
              <a:t>; экстраординарный профессор Школы индустриальной психологии и управления человеческими ресурсами в Северо-Западном Университете (</a:t>
            </a:r>
            <a:r>
              <a:rPr lang="en" sz="1200">
                <a:latin typeface="+mj-lt"/>
              </a:rPr>
              <a:t>North-West University), </a:t>
            </a:r>
            <a:r>
              <a:rPr lang="ru-RU" sz="1200">
                <a:latin typeface="+mj-lt"/>
              </a:rPr>
              <a:t>г. Почефструм, ЮАР.</a:t>
            </a:r>
          </a:p>
          <a:p>
            <a:r>
              <a:rPr lang="ru-RU" sz="1200">
                <a:latin typeface="+mj-lt"/>
              </a:rPr>
              <a:t>Почетный юрист города Москвы. Заместитель председателя Ассоциации «Юристы за трудовые права»</a:t>
            </a:r>
          </a:p>
          <a:p>
            <a:r>
              <a:rPr lang="ru-RU" sz="1200">
                <a:latin typeface="+mj-lt"/>
              </a:rPr>
              <a:t>Сфера исследований – международное и сравнительное трудовое право. Членство в общественных и научных структурах: </a:t>
            </a:r>
            <a:r>
              <a:rPr lang="en" sz="1200">
                <a:latin typeface="+mj-lt"/>
              </a:rPr>
              <a:t>Steering Committee</a:t>
            </a:r>
            <a:r>
              <a:rPr lang="ru-RU" sz="1200">
                <a:latin typeface="+mj-lt"/>
              </a:rPr>
              <a:t> </a:t>
            </a:r>
            <a:r>
              <a:rPr lang="en-US" sz="1200">
                <a:latin typeface="+mj-lt"/>
              </a:rPr>
              <a:t>of</a:t>
            </a:r>
            <a:r>
              <a:rPr lang="ru-RU" sz="1200">
                <a:latin typeface="+mj-lt"/>
              </a:rPr>
              <a:t> </a:t>
            </a:r>
            <a:r>
              <a:rPr lang="en" sz="1200">
                <a:latin typeface="+mj-lt"/>
              </a:rPr>
              <a:t>Labour Law Research Network (LLRN);  </a:t>
            </a:r>
            <a:r>
              <a:rPr lang="ru-RU" sz="1200">
                <a:latin typeface="+mj-lt"/>
              </a:rPr>
              <a:t>Научно-консультативный совет при Верховном Суде РФ и др. </a:t>
            </a:r>
          </a:p>
        </p:txBody>
      </p:sp>
      <p:sp>
        <p:nvSpPr>
          <p:cNvPr id="26" name="TextBox 25">
            <a:extLst>
              <a:ext uri="{FF2B5EF4-FFF2-40B4-BE49-F238E27FC236}">
                <a16:creationId xmlns:a16="http://schemas.microsoft.com/office/drawing/2014/main" id="{C2217626-0546-7D58-7738-55F652FCEF86}"/>
              </a:ext>
            </a:extLst>
          </p:cNvPr>
          <p:cNvSpPr txBox="1"/>
          <p:nvPr/>
        </p:nvSpPr>
        <p:spPr>
          <a:xfrm>
            <a:off x="373606" y="4365010"/>
            <a:ext cx="6013049" cy="2492990"/>
          </a:xfrm>
          <a:prstGeom prst="rect">
            <a:avLst/>
          </a:prstGeom>
          <a:noFill/>
        </p:spPr>
        <p:txBody>
          <a:bodyPr wrap="square">
            <a:spAutoFit/>
          </a:bodyPr>
          <a:lstStyle/>
          <a:p>
            <a:r>
              <a:rPr lang="ru-RU" sz="1200">
                <a:latin typeface="+mj-lt"/>
              </a:rPr>
              <a:t>Победитель конкурса на право получения грантов Президента РФ для государственной поддержки молодых российских ученых - докторов наук (2015 г.).</a:t>
            </a:r>
          </a:p>
          <a:p>
            <a:r>
              <a:rPr lang="ru-RU" sz="1200">
                <a:latin typeface="+mj-lt"/>
              </a:rPr>
              <a:t>С 2016 по 2023 г. руководил рядом экспертно-аналитических исследований по заказу Международной организации труда (МОТ), руководил рядом грантовых исследований по заказу государственных органов и научных фондов.</a:t>
            </a:r>
          </a:p>
          <a:p>
            <a:r>
              <a:rPr lang="ru-RU" sz="1200">
                <a:latin typeface="+mj-lt"/>
              </a:rPr>
              <a:t>Участие в редакционных советах и редакционных коллегиях научных журналов: </a:t>
            </a:r>
            <a:r>
              <a:rPr lang="en" sz="1200">
                <a:latin typeface="+mj-lt"/>
              </a:rPr>
              <a:t>Kutafin Law Review  (</a:t>
            </a:r>
            <a:r>
              <a:rPr lang="ru-RU" sz="1200">
                <a:latin typeface="+mj-lt"/>
              </a:rPr>
              <a:t>индексируется </a:t>
            </a:r>
            <a:r>
              <a:rPr lang="en" sz="1200">
                <a:latin typeface="+mj-lt"/>
              </a:rPr>
              <a:t>Scopus);  Lex Russica; </a:t>
            </a:r>
            <a:r>
              <a:rPr lang="ru-RU" sz="1200">
                <a:latin typeface="+mj-lt"/>
              </a:rPr>
              <a:t>Вестник Университета имени О.Е. Кутафина и др.  Выступал в качестве приглашенного профессора в Университете Амстердама (Нидерланды), Университете Карлоса </a:t>
            </a:r>
            <a:r>
              <a:rPr lang="en" sz="1200">
                <a:latin typeface="+mj-lt"/>
              </a:rPr>
              <a:t>III (</a:t>
            </a:r>
            <a:r>
              <a:rPr lang="ru-RU" sz="1200">
                <a:latin typeface="+mj-lt"/>
              </a:rPr>
              <a:t>Испания), Университете Вены (Австрия), Тель-Авива (Израиль), Претории (ЮАР) и мн. др.</a:t>
            </a:r>
          </a:p>
          <a:p>
            <a:r>
              <a:rPr lang="ru-RU" sz="1200">
                <a:latin typeface="+mj-lt"/>
              </a:rPr>
              <a:t>Автор более 220 научных публикаций. </a:t>
            </a:r>
          </a:p>
          <a:p>
            <a:r>
              <a:rPr lang="ru-RU" sz="1200">
                <a:latin typeface="+mj-lt"/>
              </a:rPr>
              <a:t>Индекс Хирша по РИНЦ – 35 (около 5200 цит.), по </a:t>
            </a:r>
            <a:r>
              <a:rPr lang="en-US" sz="1200">
                <a:latin typeface="+mj-lt"/>
              </a:rPr>
              <a:t>Google Scholar – </a:t>
            </a:r>
            <a:r>
              <a:rPr lang="ru-RU" sz="1200">
                <a:latin typeface="+mj-lt"/>
              </a:rPr>
              <a:t>33 (около 5200 цит.)</a:t>
            </a:r>
          </a:p>
          <a:p>
            <a:endParaRPr lang="ru-RU" sz="1200">
              <a:latin typeface="+mj-lt"/>
            </a:endParaRPr>
          </a:p>
        </p:txBody>
      </p:sp>
      <p:sp>
        <p:nvSpPr>
          <p:cNvPr id="32" name="TextBox 31">
            <a:extLst>
              <a:ext uri="{FF2B5EF4-FFF2-40B4-BE49-F238E27FC236}">
                <a16:creationId xmlns:a16="http://schemas.microsoft.com/office/drawing/2014/main" id="{A1C33EED-1BF6-C2CE-D6AB-4DA012057BFC}"/>
              </a:ext>
            </a:extLst>
          </p:cNvPr>
          <p:cNvSpPr txBox="1"/>
          <p:nvPr/>
        </p:nvSpPr>
        <p:spPr>
          <a:xfrm>
            <a:off x="6480236" y="1233964"/>
            <a:ext cx="2605111" cy="3231654"/>
          </a:xfrm>
          <a:prstGeom prst="rect">
            <a:avLst/>
          </a:prstGeom>
          <a:noFill/>
        </p:spPr>
        <p:txBody>
          <a:bodyPr wrap="square">
            <a:spAutoFit/>
          </a:bodyPr>
          <a:lstStyle/>
          <a:p>
            <a:pPr algn="r"/>
            <a:r>
              <a:rPr lang="ru-RU" sz="1200">
                <a:latin typeface="+mj-lt"/>
              </a:rPr>
              <a:t>Член Научно-консультативного совета при Конституционном Суде РК, Клуба молодых экспертов при Сенате Парламента РК, Общественной палаты при Мажилисе Парламента РК, Экспертного совета Института парламентаризма при Управделами Президента РК, Экспертного совета при Уполномоченном по правам человека при Президенте РК, Экспертного совета при Федерации профсоюзов РК.</a:t>
            </a:r>
          </a:p>
          <a:p>
            <a:pPr algn="r"/>
            <a:r>
              <a:rPr lang="ru-RU" sz="1200">
                <a:latin typeface="+mj-lt"/>
              </a:rPr>
              <a:t>Был консультантом в ряде проектов МОТ, Всемирного Банка, Программы развития ООН, структуры ООН-Женщины, министерств и ведомств.</a:t>
            </a:r>
          </a:p>
        </p:txBody>
      </p:sp>
      <p:sp>
        <p:nvSpPr>
          <p:cNvPr id="34" name="TextBox 33">
            <a:extLst>
              <a:ext uri="{FF2B5EF4-FFF2-40B4-BE49-F238E27FC236}">
                <a16:creationId xmlns:a16="http://schemas.microsoft.com/office/drawing/2014/main" id="{4879BCDB-D3B9-8C91-E9CF-0DA5B8B751AC}"/>
              </a:ext>
            </a:extLst>
          </p:cNvPr>
          <p:cNvSpPr txBox="1"/>
          <p:nvPr/>
        </p:nvSpPr>
        <p:spPr>
          <a:xfrm>
            <a:off x="6395934" y="4431540"/>
            <a:ext cx="5636939" cy="1754326"/>
          </a:xfrm>
          <a:prstGeom prst="rect">
            <a:avLst/>
          </a:prstGeom>
          <a:noFill/>
        </p:spPr>
        <p:txBody>
          <a:bodyPr wrap="square">
            <a:spAutoFit/>
          </a:bodyPr>
          <a:lstStyle/>
          <a:p>
            <a:pPr algn="r"/>
            <a:r>
              <a:rPr lang="ru-RU" sz="1200">
                <a:latin typeface="+mj-lt"/>
              </a:rPr>
              <a:t>Обладатель нагрудного знака «Алтын белгі», лауреат Государственной молодежной премии Правительства РК «Дарын» в номинации «Наука» (2018), премии Фонда Первого Президента РК за 1 место в конкурсе «Лучший молодой юрист года» в номинации «Вклад в юридическую науку» (2018), награжден нагрудным знаком «За заслуги в развитии науки Республики Казахстан» (2022), стипендиат Фонда им. Конрада Аденауэра (2010, 2017).</a:t>
            </a:r>
          </a:p>
          <a:p>
            <a:pPr algn="r"/>
            <a:r>
              <a:rPr lang="ru-RU" sz="1200">
                <a:latin typeface="+mj-lt"/>
              </a:rPr>
              <a:t>Автор/соавтор свыше 100 публикаций по правовым вопросам, включая монографии и учебники по трудовому, коммерческому, экономическому праву на русском и английском языках.</a:t>
            </a:r>
          </a:p>
        </p:txBody>
      </p:sp>
    </p:spTree>
    <p:extLst>
      <p:ext uri="{BB962C8B-B14F-4D97-AF65-F5344CB8AC3E}">
        <p14:creationId xmlns:p14="http://schemas.microsoft.com/office/powerpoint/2010/main" val="278649967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sld>
</file>

<file path=ppt/slides/slide3.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1353800" cy="1622985"/>
          </a:xfrm>
        </p:spPr>
        <p:txBody>
          <a:bodyPr>
            <a:noAutofit/>
          </a:bodyPr>
          <a:lstStyle/>
          <a:p>
            <a:r>
              <a:rPr lang="ru-RU" sz="5400" b="1"/>
              <a:t>Недавние публикации</a:t>
            </a:r>
          </a:p>
        </p:txBody>
      </p:sp>
      <p:sp>
        <p:nvSpPr>
          <p:cNvPr id="4" name="Прямоугольник 3"/>
          <p:cNvSpPr/>
          <p:nvPr/>
        </p:nvSpPr>
        <p:spPr>
          <a:xfrm>
            <a:off x="2302460" y="2636912"/>
            <a:ext cx="184731" cy="369332"/>
          </a:xfrm>
          <a:prstGeom prst="rect">
            <a:avLst/>
          </a:prstGeom>
        </p:spPr>
        <p:txBody>
          <a:bodyPr wrap="none">
            <a:spAutoFit/>
          </a:bodyPr>
          <a:lstStyle/>
          <a:p>
            <a:pPr lvl="0"/>
            <a:endParaRPr lang="ru-RU"/>
          </a:p>
        </p:txBody>
      </p:sp>
      <p:sp>
        <p:nvSpPr>
          <p:cNvPr id="5" name="Прямоугольник 4"/>
          <p:cNvSpPr/>
          <p:nvPr/>
        </p:nvSpPr>
        <p:spPr>
          <a:xfrm>
            <a:off x="2302460" y="3013492"/>
            <a:ext cx="184731" cy="369332"/>
          </a:xfrm>
          <a:prstGeom prst="rect">
            <a:avLst/>
          </a:prstGeom>
        </p:spPr>
        <p:txBody>
          <a:bodyPr wrap="none">
            <a:spAutoFit/>
          </a:bodyPr>
          <a:lstStyle/>
          <a:p>
            <a:pPr lvl="0"/>
            <a:endParaRPr lang="ru-RU"/>
          </a:p>
        </p:txBody>
      </p:sp>
      <p:sp>
        <p:nvSpPr>
          <p:cNvPr id="6" name="Прямоугольник 5"/>
          <p:cNvSpPr/>
          <p:nvPr/>
        </p:nvSpPr>
        <p:spPr>
          <a:xfrm>
            <a:off x="2345592" y="3382824"/>
            <a:ext cx="184731" cy="369332"/>
          </a:xfrm>
          <a:prstGeom prst="rect">
            <a:avLst/>
          </a:prstGeom>
        </p:spPr>
        <p:txBody>
          <a:bodyPr wrap="none">
            <a:spAutoFit/>
          </a:bodyPr>
          <a:lstStyle/>
          <a:p>
            <a:endParaRPr lang="ru-RU"/>
          </a:p>
        </p:txBody>
      </p:sp>
      <p:sp>
        <p:nvSpPr>
          <p:cNvPr id="7" name="Прямоугольник 6"/>
          <p:cNvSpPr/>
          <p:nvPr/>
        </p:nvSpPr>
        <p:spPr>
          <a:xfrm>
            <a:off x="2353142" y="3748310"/>
            <a:ext cx="184731" cy="369332"/>
          </a:xfrm>
          <a:prstGeom prst="rect">
            <a:avLst/>
          </a:prstGeom>
        </p:spPr>
        <p:txBody>
          <a:bodyPr wrap="none">
            <a:spAutoFit/>
          </a:bodyPr>
          <a:lstStyle/>
          <a:p>
            <a:endParaRPr lang="ru-RU"/>
          </a:p>
        </p:txBody>
      </p:sp>
      <p:sp>
        <p:nvSpPr>
          <p:cNvPr id="8" name="Прямоугольник 7"/>
          <p:cNvSpPr/>
          <p:nvPr/>
        </p:nvSpPr>
        <p:spPr>
          <a:xfrm>
            <a:off x="2329803" y="4121488"/>
            <a:ext cx="184731" cy="369332"/>
          </a:xfrm>
          <a:prstGeom prst="rect">
            <a:avLst/>
          </a:prstGeom>
        </p:spPr>
        <p:txBody>
          <a:bodyPr wrap="none">
            <a:spAutoFit/>
          </a:bodyPr>
          <a:lstStyle/>
          <a:p>
            <a:endParaRPr lang="ru-RU"/>
          </a:p>
        </p:txBody>
      </p:sp>
      <p:sp>
        <p:nvSpPr>
          <p:cNvPr id="9" name="Прямоугольник 8"/>
          <p:cNvSpPr/>
          <p:nvPr/>
        </p:nvSpPr>
        <p:spPr>
          <a:xfrm>
            <a:off x="2345592" y="4490820"/>
            <a:ext cx="184731" cy="369332"/>
          </a:xfrm>
          <a:prstGeom prst="rect">
            <a:avLst/>
          </a:prstGeom>
        </p:spPr>
        <p:txBody>
          <a:bodyPr wrap="none">
            <a:spAutoFit/>
          </a:bodyPr>
          <a:lstStyle/>
          <a:p>
            <a:endParaRPr lang="ru-RU"/>
          </a:p>
        </p:txBody>
      </p:sp>
      <p:sp>
        <p:nvSpPr>
          <p:cNvPr id="10" name="Прямоугольник 9"/>
          <p:cNvSpPr/>
          <p:nvPr/>
        </p:nvSpPr>
        <p:spPr>
          <a:xfrm>
            <a:off x="2345592" y="4860152"/>
            <a:ext cx="184731" cy="369332"/>
          </a:xfrm>
          <a:prstGeom prst="rect">
            <a:avLst/>
          </a:prstGeom>
        </p:spPr>
        <p:txBody>
          <a:bodyPr wrap="none">
            <a:spAutoFit/>
          </a:bodyPr>
          <a:lstStyle/>
          <a:p>
            <a:endParaRPr lang="ru-RU"/>
          </a:p>
        </p:txBody>
      </p:sp>
      <p:sp>
        <p:nvSpPr>
          <p:cNvPr id="11" name="Прямоугольник 10"/>
          <p:cNvSpPr/>
          <p:nvPr/>
        </p:nvSpPr>
        <p:spPr>
          <a:xfrm>
            <a:off x="2354871" y="5229484"/>
            <a:ext cx="184731" cy="369332"/>
          </a:xfrm>
          <a:prstGeom prst="rect">
            <a:avLst/>
          </a:prstGeom>
        </p:spPr>
        <p:txBody>
          <a:bodyPr wrap="none">
            <a:spAutoFit/>
          </a:bodyPr>
          <a:lstStyle/>
          <a:p>
            <a:endParaRPr lang="ru-RU"/>
          </a:p>
        </p:txBody>
      </p:sp>
      <p:sp>
        <p:nvSpPr>
          <p:cNvPr id="12" name="Прямоугольник 11"/>
          <p:cNvSpPr/>
          <p:nvPr/>
        </p:nvSpPr>
        <p:spPr>
          <a:xfrm>
            <a:off x="2387947" y="5586880"/>
            <a:ext cx="184731" cy="369332"/>
          </a:xfrm>
          <a:prstGeom prst="rect">
            <a:avLst/>
          </a:prstGeom>
        </p:spPr>
        <p:txBody>
          <a:bodyPr wrap="none">
            <a:spAutoFit/>
          </a:bodyPr>
          <a:lstStyle/>
          <a:p>
            <a:endParaRPr lang="ru-RU"/>
          </a:p>
        </p:txBody>
      </p:sp>
      <p:sp>
        <p:nvSpPr>
          <p:cNvPr id="13" name="Прямоугольник 12"/>
          <p:cNvSpPr/>
          <p:nvPr/>
        </p:nvSpPr>
        <p:spPr>
          <a:xfrm>
            <a:off x="2354872" y="5939761"/>
            <a:ext cx="184731" cy="369332"/>
          </a:xfrm>
          <a:prstGeom prst="rect">
            <a:avLst/>
          </a:prstGeom>
        </p:spPr>
        <p:txBody>
          <a:bodyPr wrap="none">
            <a:spAutoFit/>
          </a:bodyPr>
          <a:lstStyle/>
          <a:p>
            <a:endParaRPr lang="ru-RU"/>
          </a:p>
        </p:txBody>
      </p:sp>
      <p:sp>
        <p:nvSpPr>
          <p:cNvPr id="14" name="Прямоугольник 13"/>
          <p:cNvSpPr/>
          <p:nvPr/>
        </p:nvSpPr>
        <p:spPr>
          <a:xfrm>
            <a:off x="5807968" y="3378978"/>
            <a:ext cx="184731" cy="369332"/>
          </a:xfrm>
          <a:prstGeom prst="rect">
            <a:avLst/>
          </a:prstGeom>
        </p:spPr>
        <p:txBody>
          <a:bodyPr wrap="none">
            <a:spAutoFit/>
          </a:bodyPr>
          <a:lstStyle/>
          <a:p>
            <a:endParaRPr lang="ru-RU" i="1"/>
          </a:p>
        </p:txBody>
      </p:sp>
      <p:sp>
        <p:nvSpPr>
          <p:cNvPr id="15" name="Прямоугольник 14"/>
          <p:cNvSpPr/>
          <p:nvPr/>
        </p:nvSpPr>
        <p:spPr>
          <a:xfrm>
            <a:off x="6528048" y="3903554"/>
            <a:ext cx="184731" cy="369332"/>
          </a:xfrm>
          <a:prstGeom prst="rect">
            <a:avLst/>
          </a:prstGeom>
        </p:spPr>
        <p:txBody>
          <a:bodyPr wrap="none">
            <a:spAutoFit/>
          </a:bodyPr>
          <a:lstStyle/>
          <a:p>
            <a:endParaRPr lang="ru-RU" i="1"/>
          </a:p>
        </p:txBody>
      </p:sp>
      <p:sp>
        <p:nvSpPr>
          <p:cNvPr id="16" name="Прямоугольник 15"/>
          <p:cNvSpPr/>
          <p:nvPr/>
        </p:nvSpPr>
        <p:spPr>
          <a:xfrm>
            <a:off x="7824192" y="4490820"/>
            <a:ext cx="184731" cy="369332"/>
          </a:xfrm>
          <a:prstGeom prst="rect">
            <a:avLst/>
          </a:prstGeom>
        </p:spPr>
        <p:txBody>
          <a:bodyPr wrap="none">
            <a:spAutoFit/>
          </a:bodyPr>
          <a:lstStyle/>
          <a:p>
            <a:endParaRPr lang="ru-RU" i="1"/>
          </a:p>
        </p:txBody>
      </p:sp>
      <p:sp>
        <p:nvSpPr>
          <p:cNvPr id="17" name="AutoShape 2" descr="Возможно, это изображение 4 человека и текст">
            <a:extLst>
              <a:ext uri="{FF2B5EF4-FFF2-40B4-BE49-F238E27FC236}">
                <a16:creationId xmlns:a16="http://schemas.microsoft.com/office/drawing/2014/main" id="{148130D0-F5FB-29F4-EFF0-59A1ECD0C769}"/>
              </a:ext>
            </a:extLst>
          </p:cNvPr>
          <p:cNvSpPr>
            <a:spLocks noGrp="1" noChangeAspect="1" noChangeArrowheads="1"/>
          </p:cNvSpPr>
          <p:nvPr>
            <p:ph idx="1"/>
          </p:nvPr>
        </p:nvSpPr>
        <p:spPr bwMode="auto">
          <a:xfrm>
            <a:off x="1000125" y="2522538"/>
            <a:ext cx="11025188" cy="409098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18" name="AutoShape 4" descr="Возможно, это изображение 4 человека и текст">
            <a:extLst>
              <a:ext uri="{FF2B5EF4-FFF2-40B4-BE49-F238E27FC236}">
                <a16:creationId xmlns:a16="http://schemas.microsoft.com/office/drawing/2014/main" id="{C8E4EA9F-5A2B-2586-3E40-5EA0A1F237F4}"/>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pic>
        <p:nvPicPr>
          <p:cNvPr id="20" name="Рисунок 19">
            <a:extLst>
              <a:ext uri="{FF2B5EF4-FFF2-40B4-BE49-F238E27FC236}">
                <a16:creationId xmlns:a16="http://schemas.microsoft.com/office/drawing/2014/main" id="{7E89FBA3-BD22-1BF5-5B5A-659EFDB64183}"/>
              </a:ext>
            </a:extLst>
          </p:cNvPr>
          <p:cNvPicPr>
            <a:picLocks noChangeAspect="1"/>
          </p:cNvPicPr>
          <p:nvPr/>
        </p:nvPicPr>
        <p:blipFill>
          <a:blip r:embed="rId3"/>
          <a:stretch>
            <a:fillRect/>
          </a:stretch>
        </p:blipFill>
        <p:spPr>
          <a:xfrm>
            <a:off x="933362" y="1723656"/>
            <a:ext cx="4806790" cy="3201396"/>
          </a:xfrm>
          <a:prstGeom prst="rect">
            <a:avLst/>
          </a:prstGeom>
        </p:spPr>
      </p:pic>
      <p:pic>
        <p:nvPicPr>
          <p:cNvPr id="1034" name="Picture 10" descr="Трудовое право. Национальное и международное измерение. Том 1. Общие  проблемы в интернет-магазине bestseller.kz">
            <a:extLst>
              <a:ext uri="{FF2B5EF4-FFF2-40B4-BE49-F238E27FC236}">
                <a16:creationId xmlns:a16="http://schemas.microsoft.com/office/drawing/2014/main" id="{7300F13F-42B2-B3D2-B0CC-0F06E2375253}"/>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7546683" y="634892"/>
            <a:ext cx="2185158"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Трудовое право. Национальное и международное измерение. Том 2.  Трансформация трудовых отношений. Лютов Н.Л. - купить книгу с доставкой |  Майшоп">
            <a:extLst>
              <a:ext uri="{FF2B5EF4-FFF2-40B4-BE49-F238E27FC236}">
                <a16:creationId xmlns:a16="http://schemas.microsoft.com/office/drawing/2014/main" id="{12115559-D9D7-6CFD-EEE9-8899F419A40B}"/>
              </a:ext>
            </a:extLst>
          </p:cNvPr>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750891" y="1273103"/>
            <a:ext cx="2185158" cy="328370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Restatement of Labour Law: new book on employment termination law - Leiden  University">
            <a:extLst>
              <a:ext uri="{FF2B5EF4-FFF2-40B4-BE49-F238E27FC236}">
                <a16:creationId xmlns:a16="http://schemas.microsoft.com/office/drawing/2014/main" id="{D445EE55-DEBB-5DED-E5CB-9E40810F195F}"/>
              </a:ext>
            </a:extLst>
          </p:cNvPr>
          <p:cNvPicPr>
            <a:picLocks noChangeAspect="1" noChangeArrowheads="1"/>
          </p:cNvPicPr>
          <p:nvPr/>
        </p:nvPicPr>
        <p:blipFill>
          <a:blip r:embed="rId6">
            <a:extLst>
              <a:ext uri="{28A0092B-C50C-407E-A947-70E740481C1C}">
                <a14:useLocalDpi xmlns:a14="http://schemas.microsoft.com/office/drawing/2010/main" val="0"/>
              </a:ext>
            </a:extLst>
          </a:blip>
          <a:stretch>
            <a:fillRect/>
          </a:stretch>
        </p:blipFill>
        <p:spPr bwMode="auto">
          <a:xfrm>
            <a:off x="5004544" y="3205184"/>
            <a:ext cx="2579801" cy="343973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Libro: The impact of the Supreme Courts on the development of Labour Law in  Europe - 9788483677889 - Álvarez Alonso, Diego - García Murcia, Joaquín -  Rodríguez Cardo, Iván Antonio - · Marcial Pons Librero">
            <a:extLst>
              <a:ext uri="{FF2B5EF4-FFF2-40B4-BE49-F238E27FC236}">
                <a16:creationId xmlns:a16="http://schemas.microsoft.com/office/drawing/2014/main" id="{A4950300-2716-B9E5-1B4F-B3DDD3ECD576}"/>
              </a:ext>
            </a:extLst>
          </p:cNvPr>
          <p:cNvPicPr>
            <a:picLocks noChangeAspect="1" noChangeArrowheads="1"/>
          </p:cNvPicPr>
          <p:nvPr/>
        </p:nvPicPr>
        <p:blipFill>
          <a:blip r:embed="rId7">
            <a:extLst>
              <a:ext uri="{28A0092B-C50C-407E-A947-70E740481C1C}">
                <a14:useLocalDpi xmlns:a14="http://schemas.microsoft.com/office/drawing/2010/main" val="0"/>
              </a:ext>
            </a:extLst>
          </a:blip>
          <a:stretch>
            <a:fillRect/>
          </a:stretch>
        </p:blipFill>
        <p:spPr bwMode="auto">
          <a:xfrm rot="465168">
            <a:off x="8454524" y="3227802"/>
            <a:ext cx="2242344" cy="34290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30170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sld>
</file>

<file path=ppt/slides/slide4.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1353800" cy="1622985"/>
          </a:xfrm>
        </p:spPr>
        <p:txBody>
          <a:bodyPr>
            <a:noAutofit/>
          </a:bodyPr>
          <a:lstStyle/>
          <a:p>
            <a:r>
              <a:rPr lang="ru-RU" sz="4000" b="1">
                <a:latin typeface="+mn-lt"/>
              </a:rPr>
              <a:t>Подготовка молодых ученых</a:t>
            </a:r>
          </a:p>
        </p:txBody>
      </p:sp>
      <p:sp>
        <p:nvSpPr>
          <p:cNvPr id="3" name="Объект 2"/>
          <p:cNvSpPr>
            <a:spLocks noGrp="1"/>
          </p:cNvSpPr>
          <p:nvPr>
            <p:ph idx="1"/>
          </p:nvPr>
        </p:nvSpPr>
        <p:spPr>
          <a:xfrm>
            <a:off x="671624" y="1988110"/>
            <a:ext cx="11520376" cy="4625341"/>
          </a:xfrm>
        </p:spPr>
        <p:txBody>
          <a:bodyPr>
            <a:noAutofit/>
          </a:bodyPr>
          <a:lstStyle/>
          <a:p>
            <a:pPr lvl="0"/>
            <a:r>
              <a:rPr lang="ru-RU" sz="3400" i="1"/>
              <a:t>3 докторанта (Войтковская Илона Владимировна, Алиев Фарид Бахтияр оглы, Сейдимбек Айбар Асылханулы)</a:t>
            </a:r>
          </a:p>
          <a:p>
            <a:r>
              <a:rPr lang="ru-RU" sz="3400" i="1"/>
              <a:t>Магистранты </a:t>
            </a:r>
          </a:p>
          <a:p>
            <a:r>
              <a:rPr lang="ru-RU" sz="3400" i="1"/>
              <a:t>Работа со студентами бакалавриата начиная со 2 курса (</a:t>
            </a:r>
            <a:r>
              <a:rPr lang="en-US" sz="3400" i="1"/>
              <a:t>PBL, </a:t>
            </a:r>
            <a:r>
              <a:rPr lang="ru-RU" sz="3400" i="1"/>
              <a:t>научные статьи, дипломные работы)</a:t>
            </a:r>
          </a:p>
          <a:p>
            <a:endParaRPr lang="ru-RU" sz="3400" i="1"/>
          </a:p>
          <a:p>
            <a:pPr marL="0" lvl="0" indent="0">
              <a:buNone/>
            </a:pPr>
            <a:endParaRPr lang="ru-RU" sz="3400" i="1"/>
          </a:p>
        </p:txBody>
      </p:sp>
      <p:sp>
        <p:nvSpPr>
          <p:cNvPr id="4" name="Прямоугольник 3"/>
          <p:cNvSpPr/>
          <p:nvPr/>
        </p:nvSpPr>
        <p:spPr>
          <a:xfrm>
            <a:off x="2302460" y="2636912"/>
            <a:ext cx="184731" cy="369332"/>
          </a:xfrm>
          <a:prstGeom prst="rect">
            <a:avLst/>
          </a:prstGeom>
        </p:spPr>
        <p:txBody>
          <a:bodyPr wrap="none">
            <a:spAutoFit/>
          </a:bodyPr>
          <a:lstStyle/>
          <a:p>
            <a:pPr lvl="0"/>
            <a:endParaRPr lang="ru-RU"/>
          </a:p>
        </p:txBody>
      </p:sp>
      <p:sp>
        <p:nvSpPr>
          <p:cNvPr id="5" name="Прямоугольник 4"/>
          <p:cNvSpPr/>
          <p:nvPr/>
        </p:nvSpPr>
        <p:spPr>
          <a:xfrm>
            <a:off x="2302460" y="3013492"/>
            <a:ext cx="184731" cy="369332"/>
          </a:xfrm>
          <a:prstGeom prst="rect">
            <a:avLst/>
          </a:prstGeom>
        </p:spPr>
        <p:txBody>
          <a:bodyPr wrap="none">
            <a:spAutoFit/>
          </a:bodyPr>
          <a:lstStyle/>
          <a:p>
            <a:pPr lvl="0"/>
            <a:endParaRPr lang="ru-RU"/>
          </a:p>
        </p:txBody>
      </p:sp>
      <p:sp>
        <p:nvSpPr>
          <p:cNvPr id="6" name="Прямоугольник 5"/>
          <p:cNvSpPr/>
          <p:nvPr/>
        </p:nvSpPr>
        <p:spPr>
          <a:xfrm>
            <a:off x="2345592" y="3382824"/>
            <a:ext cx="184731" cy="369332"/>
          </a:xfrm>
          <a:prstGeom prst="rect">
            <a:avLst/>
          </a:prstGeom>
        </p:spPr>
        <p:txBody>
          <a:bodyPr wrap="none">
            <a:spAutoFit/>
          </a:bodyPr>
          <a:lstStyle/>
          <a:p>
            <a:endParaRPr lang="ru-RU"/>
          </a:p>
        </p:txBody>
      </p:sp>
      <p:sp>
        <p:nvSpPr>
          <p:cNvPr id="7" name="Прямоугольник 6"/>
          <p:cNvSpPr/>
          <p:nvPr/>
        </p:nvSpPr>
        <p:spPr>
          <a:xfrm>
            <a:off x="2353142" y="3748310"/>
            <a:ext cx="184731" cy="369332"/>
          </a:xfrm>
          <a:prstGeom prst="rect">
            <a:avLst/>
          </a:prstGeom>
        </p:spPr>
        <p:txBody>
          <a:bodyPr wrap="none">
            <a:spAutoFit/>
          </a:bodyPr>
          <a:lstStyle/>
          <a:p>
            <a:endParaRPr lang="ru-RU"/>
          </a:p>
        </p:txBody>
      </p:sp>
      <p:sp>
        <p:nvSpPr>
          <p:cNvPr id="8" name="Прямоугольник 7"/>
          <p:cNvSpPr/>
          <p:nvPr/>
        </p:nvSpPr>
        <p:spPr>
          <a:xfrm>
            <a:off x="2329803" y="4121488"/>
            <a:ext cx="184731" cy="369332"/>
          </a:xfrm>
          <a:prstGeom prst="rect">
            <a:avLst/>
          </a:prstGeom>
        </p:spPr>
        <p:txBody>
          <a:bodyPr wrap="none">
            <a:spAutoFit/>
          </a:bodyPr>
          <a:lstStyle/>
          <a:p>
            <a:endParaRPr lang="ru-RU"/>
          </a:p>
        </p:txBody>
      </p:sp>
      <p:sp>
        <p:nvSpPr>
          <p:cNvPr id="9" name="Прямоугольник 8"/>
          <p:cNvSpPr/>
          <p:nvPr/>
        </p:nvSpPr>
        <p:spPr>
          <a:xfrm>
            <a:off x="2345592" y="4490820"/>
            <a:ext cx="184731" cy="369332"/>
          </a:xfrm>
          <a:prstGeom prst="rect">
            <a:avLst/>
          </a:prstGeom>
        </p:spPr>
        <p:txBody>
          <a:bodyPr wrap="none">
            <a:spAutoFit/>
          </a:bodyPr>
          <a:lstStyle/>
          <a:p>
            <a:endParaRPr lang="ru-RU"/>
          </a:p>
        </p:txBody>
      </p:sp>
      <p:sp>
        <p:nvSpPr>
          <p:cNvPr id="10" name="Прямоугольник 9"/>
          <p:cNvSpPr/>
          <p:nvPr/>
        </p:nvSpPr>
        <p:spPr>
          <a:xfrm>
            <a:off x="2345592" y="4860152"/>
            <a:ext cx="184731" cy="369332"/>
          </a:xfrm>
          <a:prstGeom prst="rect">
            <a:avLst/>
          </a:prstGeom>
        </p:spPr>
        <p:txBody>
          <a:bodyPr wrap="none">
            <a:spAutoFit/>
          </a:bodyPr>
          <a:lstStyle/>
          <a:p>
            <a:endParaRPr lang="ru-RU"/>
          </a:p>
        </p:txBody>
      </p:sp>
      <p:sp>
        <p:nvSpPr>
          <p:cNvPr id="11" name="Прямоугольник 10"/>
          <p:cNvSpPr/>
          <p:nvPr/>
        </p:nvSpPr>
        <p:spPr>
          <a:xfrm>
            <a:off x="2354871" y="5229484"/>
            <a:ext cx="184731" cy="369332"/>
          </a:xfrm>
          <a:prstGeom prst="rect">
            <a:avLst/>
          </a:prstGeom>
        </p:spPr>
        <p:txBody>
          <a:bodyPr wrap="none">
            <a:spAutoFit/>
          </a:bodyPr>
          <a:lstStyle/>
          <a:p>
            <a:endParaRPr lang="ru-RU"/>
          </a:p>
        </p:txBody>
      </p:sp>
      <p:sp>
        <p:nvSpPr>
          <p:cNvPr id="12" name="Прямоугольник 11"/>
          <p:cNvSpPr/>
          <p:nvPr/>
        </p:nvSpPr>
        <p:spPr>
          <a:xfrm>
            <a:off x="2387947" y="5586880"/>
            <a:ext cx="184731" cy="369332"/>
          </a:xfrm>
          <a:prstGeom prst="rect">
            <a:avLst/>
          </a:prstGeom>
        </p:spPr>
        <p:txBody>
          <a:bodyPr wrap="none">
            <a:spAutoFit/>
          </a:bodyPr>
          <a:lstStyle/>
          <a:p>
            <a:endParaRPr lang="ru-RU"/>
          </a:p>
        </p:txBody>
      </p:sp>
      <p:sp>
        <p:nvSpPr>
          <p:cNvPr id="13" name="Прямоугольник 12"/>
          <p:cNvSpPr/>
          <p:nvPr/>
        </p:nvSpPr>
        <p:spPr>
          <a:xfrm>
            <a:off x="2354872" y="5939761"/>
            <a:ext cx="184731" cy="369332"/>
          </a:xfrm>
          <a:prstGeom prst="rect">
            <a:avLst/>
          </a:prstGeom>
        </p:spPr>
        <p:txBody>
          <a:bodyPr wrap="none">
            <a:spAutoFit/>
          </a:bodyPr>
          <a:lstStyle/>
          <a:p>
            <a:endParaRPr lang="ru-RU"/>
          </a:p>
        </p:txBody>
      </p:sp>
      <p:sp>
        <p:nvSpPr>
          <p:cNvPr id="14" name="Прямоугольник 13"/>
          <p:cNvSpPr/>
          <p:nvPr/>
        </p:nvSpPr>
        <p:spPr>
          <a:xfrm>
            <a:off x="5807968" y="3378978"/>
            <a:ext cx="184731" cy="369332"/>
          </a:xfrm>
          <a:prstGeom prst="rect">
            <a:avLst/>
          </a:prstGeom>
        </p:spPr>
        <p:txBody>
          <a:bodyPr wrap="none">
            <a:spAutoFit/>
          </a:bodyPr>
          <a:lstStyle/>
          <a:p>
            <a:endParaRPr lang="ru-RU" i="1"/>
          </a:p>
        </p:txBody>
      </p:sp>
      <p:sp>
        <p:nvSpPr>
          <p:cNvPr id="15" name="Прямоугольник 14"/>
          <p:cNvSpPr/>
          <p:nvPr/>
        </p:nvSpPr>
        <p:spPr>
          <a:xfrm>
            <a:off x="6528048" y="3903554"/>
            <a:ext cx="184731" cy="369332"/>
          </a:xfrm>
          <a:prstGeom prst="rect">
            <a:avLst/>
          </a:prstGeom>
        </p:spPr>
        <p:txBody>
          <a:bodyPr wrap="none">
            <a:spAutoFit/>
          </a:bodyPr>
          <a:lstStyle/>
          <a:p>
            <a:endParaRPr lang="ru-RU" i="1"/>
          </a:p>
        </p:txBody>
      </p:sp>
      <p:sp>
        <p:nvSpPr>
          <p:cNvPr id="16" name="Прямоугольник 15"/>
          <p:cNvSpPr/>
          <p:nvPr/>
        </p:nvSpPr>
        <p:spPr>
          <a:xfrm>
            <a:off x="7824192" y="4490820"/>
            <a:ext cx="184731" cy="369332"/>
          </a:xfrm>
          <a:prstGeom prst="rect">
            <a:avLst/>
          </a:prstGeom>
        </p:spPr>
        <p:txBody>
          <a:bodyPr wrap="none">
            <a:spAutoFit/>
          </a:bodyPr>
          <a:lstStyle/>
          <a:p>
            <a:endParaRPr lang="ru-RU" i="1"/>
          </a:p>
        </p:txBody>
      </p:sp>
    </p:spTree>
    <p:extLst>
      <p:ext uri="{BB962C8B-B14F-4D97-AF65-F5344CB8AC3E}">
        <p14:creationId xmlns:p14="http://schemas.microsoft.com/office/powerpoint/2010/main" val="216434227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sld>
</file>

<file path=ppt/slides/slide5.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spTree>
      <p:nvGrpSpPr>
        <p:cNvPr id="1" name=""/>
        <p:cNvGrpSpPr/>
        <p:nvPr/>
      </p:nvGrpSpPr>
      <p:grpSpPr>
        <a:xfrm>
          <a:off x="0" y="0"/>
          <a:ext cx="0" cy="0"/>
        </a:xfrm>
      </p:grpSpPr>
      <p:sp>
        <p:nvSpPr>
          <p:cNvPr id="2" name="Заголовок 1"/>
          <p:cNvSpPr>
            <a:spLocks noGrp="1"/>
          </p:cNvSpPr>
          <p:nvPr>
            <p:ph type="title"/>
          </p:nvPr>
        </p:nvSpPr>
        <p:spPr>
          <a:xfrm>
            <a:off x="838200" y="365125"/>
            <a:ext cx="11353800" cy="1622985"/>
          </a:xfrm>
        </p:spPr>
        <p:txBody>
          <a:bodyPr>
            <a:noAutofit/>
          </a:bodyPr>
          <a:lstStyle/>
          <a:p>
            <a:r>
              <a:rPr lang="ru-RU" sz="4800" b="1"/>
              <a:t>Стратегические перспективы</a:t>
            </a:r>
          </a:p>
        </p:txBody>
      </p:sp>
      <p:sp>
        <p:nvSpPr>
          <p:cNvPr id="3" name="Объект 2"/>
          <p:cNvSpPr>
            <a:spLocks noGrp="1"/>
          </p:cNvSpPr>
          <p:nvPr>
            <p:ph idx="1"/>
          </p:nvPr>
        </p:nvSpPr>
        <p:spPr>
          <a:xfrm>
            <a:off x="671624" y="1988110"/>
            <a:ext cx="11520376" cy="4625341"/>
          </a:xfrm>
        </p:spPr>
        <p:txBody>
          <a:bodyPr>
            <a:noAutofit/>
          </a:bodyPr>
          <a:lstStyle/>
          <a:p>
            <a:r>
              <a:rPr lang="ru-RU"/>
              <a:t>Подготовка состоявшихся молодых ученых международного уровня для воспроизводства научных знаний и навыков</a:t>
            </a:r>
          </a:p>
          <a:p>
            <a:r>
              <a:rPr lang="ru-RU"/>
              <a:t>Научная интеграция специалистов в сфере трудового права внутри Казахстана и за рубежом</a:t>
            </a:r>
          </a:p>
          <a:p>
            <a:r>
              <a:rPr lang="ru-RU"/>
              <a:t>Повышение узнаваемости академической школы трудового права за рубежом (публикации международного уровня, научные конференции, совместные научные и преподавательские проекты с зарубежными университетами)</a:t>
            </a:r>
          </a:p>
          <a:p>
            <a:r>
              <a:rPr lang="ru-RU"/>
              <a:t> Усиление связей школы с международными организациями (МОТ, ООН и др.), работодателями и профсоюзами</a:t>
            </a:r>
          </a:p>
          <a:p>
            <a:pPr marL="0" lvl="0" indent="0">
              <a:buNone/>
            </a:pPr>
            <a:endParaRPr lang="ru-RU" sz="3400" i="1"/>
          </a:p>
        </p:txBody>
      </p:sp>
      <p:sp>
        <p:nvSpPr>
          <p:cNvPr id="4" name="Прямоугольник 3"/>
          <p:cNvSpPr/>
          <p:nvPr/>
        </p:nvSpPr>
        <p:spPr>
          <a:xfrm>
            <a:off x="2302460" y="2636912"/>
            <a:ext cx="184731" cy="369332"/>
          </a:xfrm>
          <a:prstGeom prst="rect">
            <a:avLst/>
          </a:prstGeom>
        </p:spPr>
        <p:txBody>
          <a:bodyPr wrap="none">
            <a:spAutoFit/>
          </a:bodyPr>
          <a:lstStyle/>
          <a:p>
            <a:pPr lvl="0"/>
            <a:endParaRPr lang="ru-RU"/>
          </a:p>
        </p:txBody>
      </p:sp>
      <p:sp>
        <p:nvSpPr>
          <p:cNvPr id="5" name="Прямоугольник 4"/>
          <p:cNvSpPr/>
          <p:nvPr/>
        </p:nvSpPr>
        <p:spPr>
          <a:xfrm>
            <a:off x="2302460" y="3013492"/>
            <a:ext cx="184731" cy="369332"/>
          </a:xfrm>
          <a:prstGeom prst="rect">
            <a:avLst/>
          </a:prstGeom>
        </p:spPr>
        <p:txBody>
          <a:bodyPr wrap="none">
            <a:spAutoFit/>
          </a:bodyPr>
          <a:lstStyle/>
          <a:p>
            <a:pPr lvl="0"/>
            <a:endParaRPr lang="ru-RU"/>
          </a:p>
        </p:txBody>
      </p:sp>
      <p:sp>
        <p:nvSpPr>
          <p:cNvPr id="6" name="Прямоугольник 5"/>
          <p:cNvSpPr/>
          <p:nvPr/>
        </p:nvSpPr>
        <p:spPr>
          <a:xfrm>
            <a:off x="2345592" y="3382824"/>
            <a:ext cx="184731" cy="369332"/>
          </a:xfrm>
          <a:prstGeom prst="rect">
            <a:avLst/>
          </a:prstGeom>
        </p:spPr>
        <p:txBody>
          <a:bodyPr wrap="none">
            <a:spAutoFit/>
          </a:bodyPr>
          <a:lstStyle/>
          <a:p>
            <a:endParaRPr lang="ru-RU"/>
          </a:p>
        </p:txBody>
      </p:sp>
      <p:sp>
        <p:nvSpPr>
          <p:cNvPr id="7" name="Прямоугольник 6"/>
          <p:cNvSpPr/>
          <p:nvPr/>
        </p:nvSpPr>
        <p:spPr>
          <a:xfrm>
            <a:off x="2353142" y="3748310"/>
            <a:ext cx="184731" cy="369332"/>
          </a:xfrm>
          <a:prstGeom prst="rect">
            <a:avLst/>
          </a:prstGeom>
        </p:spPr>
        <p:txBody>
          <a:bodyPr wrap="none">
            <a:spAutoFit/>
          </a:bodyPr>
          <a:lstStyle/>
          <a:p>
            <a:endParaRPr lang="ru-RU"/>
          </a:p>
        </p:txBody>
      </p:sp>
      <p:sp>
        <p:nvSpPr>
          <p:cNvPr id="8" name="Прямоугольник 7"/>
          <p:cNvSpPr/>
          <p:nvPr/>
        </p:nvSpPr>
        <p:spPr>
          <a:xfrm>
            <a:off x="2329803" y="4121488"/>
            <a:ext cx="184731" cy="369332"/>
          </a:xfrm>
          <a:prstGeom prst="rect">
            <a:avLst/>
          </a:prstGeom>
        </p:spPr>
        <p:txBody>
          <a:bodyPr wrap="none">
            <a:spAutoFit/>
          </a:bodyPr>
          <a:lstStyle/>
          <a:p>
            <a:endParaRPr lang="ru-RU"/>
          </a:p>
        </p:txBody>
      </p:sp>
      <p:sp>
        <p:nvSpPr>
          <p:cNvPr id="9" name="Прямоугольник 8"/>
          <p:cNvSpPr/>
          <p:nvPr/>
        </p:nvSpPr>
        <p:spPr>
          <a:xfrm>
            <a:off x="2345592" y="4490820"/>
            <a:ext cx="184731" cy="369332"/>
          </a:xfrm>
          <a:prstGeom prst="rect">
            <a:avLst/>
          </a:prstGeom>
        </p:spPr>
        <p:txBody>
          <a:bodyPr wrap="none">
            <a:spAutoFit/>
          </a:bodyPr>
          <a:lstStyle/>
          <a:p>
            <a:endParaRPr lang="ru-RU"/>
          </a:p>
        </p:txBody>
      </p:sp>
      <p:sp>
        <p:nvSpPr>
          <p:cNvPr id="10" name="Прямоугольник 9"/>
          <p:cNvSpPr/>
          <p:nvPr/>
        </p:nvSpPr>
        <p:spPr>
          <a:xfrm>
            <a:off x="2345592" y="4860152"/>
            <a:ext cx="184731" cy="369332"/>
          </a:xfrm>
          <a:prstGeom prst="rect">
            <a:avLst/>
          </a:prstGeom>
        </p:spPr>
        <p:txBody>
          <a:bodyPr wrap="none">
            <a:spAutoFit/>
          </a:bodyPr>
          <a:lstStyle/>
          <a:p>
            <a:endParaRPr lang="ru-RU"/>
          </a:p>
        </p:txBody>
      </p:sp>
      <p:sp>
        <p:nvSpPr>
          <p:cNvPr id="11" name="Прямоугольник 10"/>
          <p:cNvSpPr/>
          <p:nvPr/>
        </p:nvSpPr>
        <p:spPr>
          <a:xfrm>
            <a:off x="2354871" y="5229484"/>
            <a:ext cx="184731" cy="369332"/>
          </a:xfrm>
          <a:prstGeom prst="rect">
            <a:avLst/>
          </a:prstGeom>
        </p:spPr>
        <p:txBody>
          <a:bodyPr wrap="none">
            <a:spAutoFit/>
          </a:bodyPr>
          <a:lstStyle/>
          <a:p>
            <a:endParaRPr lang="ru-RU"/>
          </a:p>
        </p:txBody>
      </p:sp>
      <p:sp>
        <p:nvSpPr>
          <p:cNvPr id="12" name="Прямоугольник 11"/>
          <p:cNvSpPr/>
          <p:nvPr/>
        </p:nvSpPr>
        <p:spPr>
          <a:xfrm>
            <a:off x="2387947" y="5586880"/>
            <a:ext cx="184731" cy="369332"/>
          </a:xfrm>
          <a:prstGeom prst="rect">
            <a:avLst/>
          </a:prstGeom>
        </p:spPr>
        <p:txBody>
          <a:bodyPr wrap="none">
            <a:spAutoFit/>
          </a:bodyPr>
          <a:lstStyle/>
          <a:p>
            <a:endParaRPr lang="ru-RU"/>
          </a:p>
        </p:txBody>
      </p:sp>
      <p:sp>
        <p:nvSpPr>
          <p:cNvPr id="13" name="Прямоугольник 12"/>
          <p:cNvSpPr/>
          <p:nvPr/>
        </p:nvSpPr>
        <p:spPr>
          <a:xfrm>
            <a:off x="2354872" y="5939761"/>
            <a:ext cx="184731" cy="369332"/>
          </a:xfrm>
          <a:prstGeom prst="rect">
            <a:avLst/>
          </a:prstGeom>
        </p:spPr>
        <p:txBody>
          <a:bodyPr wrap="none">
            <a:spAutoFit/>
          </a:bodyPr>
          <a:lstStyle/>
          <a:p>
            <a:endParaRPr lang="ru-RU"/>
          </a:p>
        </p:txBody>
      </p:sp>
      <p:sp>
        <p:nvSpPr>
          <p:cNvPr id="14" name="Прямоугольник 13"/>
          <p:cNvSpPr/>
          <p:nvPr/>
        </p:nvSpPr>
        <p:spPr>
          <a:xfrm>
            <a:off x="5807968" y="3378978"/>
            <a:ext cx="184731" cy="369332"/>
          </a:xfrm>
          <a:prstGeom prst="rect">
            <a:avLst/>
          </a:prstGeom>
        </p:spPr>
        <p:txBody>
          <a:bodyPr wrap="none">
            <a:spAutoFit/>
          </a:bodyPr>
          <a:lstStyle/>
          <a:p>
            <a:endParaRPr lang="ru-RU" i="1"/>
          </a:p>
        </p:txBody>
      </p:sp>
      <p:sp>
        <p:nvSpPr>
          <p:cNvPr id="15" name="Прямоугольник 14"/>
          <p:cNvSpPr/>
          <p:nvPr/>
        </p:nvSpPr>
        <p:spPr>
          <a:xfrm>
            <a:off x="6528048" y="3903554"/>
            <a:ext cx="184731" cy="369332"/>
          </a:xfrm>
          <a:prstGeom prst="rect">
            <a:avLst/>
          </a:prstGeom>
        </p:spPr>
        <p:txBody>
          <a:bodyPr wrap="none">
            <a:spAutoFit/>
          </a:bodyPr>
          <a:lstStyle/>
          <a:p>
            <a:endParaRPr lang="ru-RU" i="1"/>
          </a:p>
        </p:txBody>
      </p:sp>
      <p:sp>
        <p:nvSpPr>
          <p:cNvPr id="16" name="Прямоугольник 15"/>
          <p:cNvSpPr/>
          <p:nvPr/>
        </p:nvSpPr>
        <p:spPr>
          <a:xfrm>
            <a:off x="7824192" y="4490820"/>
            <a:ext cx="184731" cy="369332"/>
          </a:xfrm>
          <a:prstGeom prst="rect">
            <a:avLst/>
          </a:prstGeom>
        </p:spPr>
        <p:txBody>
          <a:bodyPr wrap="none">
            <a:spAutoFit/>
          </a:bodyPr>
          <a:lstStyle/>
          <a:p>
            <a:endParaRPr lang="ru-RU" i="1"/>
          </a:p>
        </p:txBody>
      </p:sp>
    </p:spTree>
    <p:extLst>
      <p:ext uri="{BB962C8B-B14F-4D97-AF65-F5344CB8AC3E}">
        <p14:creationId xmlns:p14="http://schemas.microsoft.com/office/powerpoint/2010/main" val="351944800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sld>
</file>

<file path=ppt/tags/tag1.xml><?xml version="1.0" encoding="utf-8"?>
<p:tagLst xmlns:p="http://schemas.openxmlformats.org/presentationml/2006/main">
  <p:tag name="AS_NET" val="4.0.30319.42000"/>
  <p:tag name="AS_OS" val="Microsoft Windows NT 6.2.9200.0"/>
  <p:tag name="AS_RELEASE_DATE" val="2017.01.13"/>
  <p:tag name="AS_TITLE" val="Aspose.Slides for .NET 4.0"/>
  <p:tag name="AS_VERSION" val="16.12.1.0"/>
</p:tagLst>
</file>

<file path=ppt/theme/theme1.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Широкоэкранный</PresentationFormat>
  <Paragraphs>28</Paragraphs>
  <Slides>5</Slides>
  <Notes>1</Notes>
  <TotalTime>36270</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Тема Office</vt:lpstr>
      <vt:lpstr>НАУЧНАЯ ШКОЛА ТРУДОВОГО ПРАВА КАЗГЮУ имени М.С. Нарикбаева: настоящее и будущее</vt:lpstr>
      <vt:lpstr>Основатели школы</vt:lpstr>
      <vt:lpstr>Недавние публикации</vt:lpstr>
      <vt:lpstr>Подготовка молодых ученых</vt:lpstr>
      <vt:lpstr>Стратегические перспективы</vt:lpstr>
    </vt:vector>
  </TitlesOfParts>
  <LinksUpToDate>0</LinksUpToDate>
  <SharedDoc>0</SharedDoc>
  <HyperlinksChanged>0</HyperlinksChanged>
  <Application>Aspose.Slides for .NET</Application>
  <AppVersion>16.1201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Alternative Disputes Resolution in Russia</dc:title>
  <dc:creator>Никита Леонидович Лютов</dc:creator>
  <cp:lastModifiedBy>Zhanetta Kalshieva</cp:lastModifiedBy>
  <cp:revision>203</cp:revision>
  <dcterms:created xsi:type="dcterms:W3CDTF">2020-05-17T08:19:45Z</dcterms:created>
  <dcterms:modified xsi:type="dcterms:W3CDTF">2023-06-22T09:43:06Z</dcterms:modified>
</cp:coreProperties>
</file>