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5" r:id="rId5"/>
    <p:sldId id="287" r:id="rId6"/>
    <p:sldId id="288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7EDA1-8093-4E61-9E27-2C2F4C25817D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6C44019-D64D-4606-AB16-64721EFB5F3E}">
      <dgm:prSet/>
      <dgm:spPr/>
      <dgm:t>
        <a:bodyPr/>
        <a:lstStyle/>
        <a:p>
          <a:r>
            <a:rPr lang="ru-RU"/>
            <a:t>22 апреля 2023 года в </a:t>
          </a:r>
          <a:r>
            <a:rPr lang="en-US"/>
            <a:t>Caspian University </a:t>
          </a:r>
          <a:r>
            <a:rPr lang="ru-RU"/>
            <a:t>прошла Республиканская предметная олимпиада по Юриспруденции среди обучающихся высших учебных заведений РК (далее – Олимпиада). Олимпиада проводилась с целью выявления и развития особых профессиональных способностей будущих специалистов.</a:t>
          </a:r>
          <a:endParaRPr lang="en-US"/>
        </a:p>
      </dgm:t>
    </dgm:pt>
    <dgm:pt modelId="{1F54CCBE-586B-4296-971D-5F2E0B723F1D}" type="parTrans" cxnId="{FE48C5C4-2354-4062-9898-7CE654CF4676}">
      <dgm:prSet/>
      <dgm:spPr/>
      <dgm:t>
        <a:bodyPr/>
        <a:lstStyle/>
        <a:p>
          <a:endParaRPr lang="en-US"/>
        </a:p>
      </dgm:t>
    </dgm:pt>
    <dgm:pt modelId="{FF06119C-3EDC-4C66-B0DE-BA1740BFACE9}" type="sibTrans" cxnId="{FE48C5C4-2354-4062-9898-7CE654CF4676}">
      <dgm:prSet/>
      <dgm:spPr/>
      <dgm:t>
        <a:bodyPr/>
        <a:lstStyle/>
        <a:p>
          <a:endParaRPr lang="en-US"/>
        </a:p>
      </dgm:t>
    </dgm:pt>
    <dgm:pt modelId="{B75CF282-CCFC-4090-A4E7-6A865A747055}">
      <dgm:prSet/>
      <dgm:spPr/>
      <dgm:t>
        <a:bodyPr/>
        <a:lstStyle/>
        <a:p>
          <a:r>
            <a:rPr lang="ru-RU"/>
            <a:t>В ходе подготовки к Олимпиаде преподавателями ВШП «Әділет» была подготовлена книжка-вопросник на двух языках (казахском и русском), содержащая 24 ситуационных кейса с тестовыми вопросами.</a:t>
          </a:r>
          <a:endParaRPr lang="en-US"/>
        </a:p>
      </dgm:t>
    </dgm:pt>
    <dgm:pt modelId="{23CAA7CC-7734-42CC-A13A-2C7360BC0F38}" type="parTrans" cxnId="{3CA36C22-883A-43EB-BCA7-B3AD4A5FE3C0}">
      <dgm:prSet/>
      <dgm:spPr/>
      <dgm:t>
        <a:bodyPr/>
        <a:lstStyle/>
        <a:p>
          <a:endParaRPr lang="en-US"/>
        </a:p>
      </dgm:t>
    </dgm:pt>
    <dgm:pt modelId="{26010B82-CF4D-4F3F-A5F1-9C934391B61F}" type="sibTrans" cxnId="{3CA36C22-883A-43EB-BCA7-B3AD4A5FE3C0}">
      <dgm:prSet/>
      <dgm:spPr/>
      <dgm:t>
        <a:bodyPr/>
        <a:lstStyle/>
        <a:p>
          <a:endParaRPr lang="en-US"/>
        </a:p>
      </dgm:t>
    </dgm:pt>
    <dgm:pt modelId="{9303E677-FB93-4031-87A7-A4D8901E6F41}">
      <dgm:prSet/>
      <dgm:spPr/>
      <dgm:t>
        <a:bodyPr/>
        <a:lstStyle/>
        <a:p>
          <a:r>
            <a:rPr lang="ru-RU"/>
            <a:t>Во время проведения Олимпиады тренеры команд приняли участие в тренинге на тему «Актуальные психологические проблемы подготовки юристов». Лектор тренинга -  Намазбаева Жамиля Идрисовна , доктор психологических наук, профессор. После окончания тренинга, всем участникам были вручены сертификаты о прохождении тренинга.</a:t>
          </a:r>
          <a:r>
            <a:rPr lang="ru-KZ"/>
            <a:t> </a:t>
          </a:r>
          <a:endParaRPr lang="en-US"/>
        </a:p>
      </dgm:t>
    </dgm:pt>
    <dgm:pt modelId="{204CE51B-261D-4F47-B174-7E02E5CDEA49}" type="parTrans" cxnId="{D365BD13-0656-4809-B44A-008FFB67FD6A}">
      <dgm:prSet/>
      <dgm:spPr/>
      <dgm:t>
        <a:bodyPr/>
        <a:lstStyle/>
        <a:p>
          <a:endParaRPr lang="en-US"/>
        </a:p>
      </dgm:t>
    </dgm:pt>
    <dgm:pt modelId="{BC344DF3-5AAC-4B3D-A3A6-C4471279589A}" type="sibTrans" cxnId="{D365BD13-0656-4809-B44A-008FFB67FD6A}">
      <dgm:prSet/>
      <dgm:spPr/>
      <dgm:t>
        <a:bodyPr/>
        <a:lstStyle/>
        <a:p>
          <a:endParaRPr lang="en-US"/>
        </a:p>
      </dgm:t>
    </dgm:pt>
    <dgm:pt modelId="{14FF1079-3386-0648-B1E9-F35EBF4E8398}" type="pres">
      <dgm:prSet presAssocID="{41A7EDA1-8093-4E61-9E27-2C2F4C25817D}" presName="Name0" presStyleCnt="0">
        <dgm:presLayoutVars>
          <dgm:dir/>
          <dgm:animLvl val="lvl"/>
          <dgm:resizeHandles val="exact"/>
        </dgm:presLayoutVars>
      </dgm:prSet>
      <dgm:spPr/>
    </dgm:pt>
    <dgm:pt modelId="{31D448B5-B802-EB41-9993-A5F8C9330747}" type="pres">
      <dgm:prSet presAssocID="{9303E677-FB93-4031-87A7-A4D8901E6F41}" presName="boxAndChildren" presStyleCnt="0"/>
      <dgm:spPr/>
    </dgm:pt>
    <dgm:pt modelId="{84CAEDAD-ED7D-EA45-A8D8-1CAB097D1CF3}" type="pres">
      <dgm:prSet presAssocID="{9303E677-FB93-4031-87A7-A4D8901E6F41}" presName="parentTextBox" presStyleLbl="node1" presStyleIdx="0" presStyleCnt="3"/>
      <dgm:spPr/>
    </dgm:pt>
    <dgm:pt modelId="{1EFF3B8A-5588-C545-B8D3-A801D3B5913C}" type="pres">
      <dgm:prSet presAssocID="{26010B82-CF4D-4F3F-A5F1-9C934391B61F}" presName="sp" presStyleCnt="0"/>
      <dgm:spPr/>
    </dgm:pt>
    <dgm:pt modelId="{13F11717-3A75-5F43-8AF3-5D08CBC9399B}" type="pres">
      <dgm:prSet presAssocID="{B75CF282-CCFC-4090-A4E7-6A865A747055}" presName="arrowAndChildren" presStyleCnt="0"/>
      <dgm:spPr/>
    </dgm:pt>
    <dgm:pt modelId="{38A825EC-CAA9-6744-AEB3-F7F57238E7BD}" type="pres">
      <dgm:prSet presAssocID="{B75CF282-CCFC-4090-A4E7-6A865A747055}" presName="parentTextArrow" presStyleLbl="node1" presStyleIdx="1" presStyleCnt="3"/>
      <dgm:spPr/>
    </dgm:pt>
    <dgm:pt modelId="{75398B98-CD25-3B49-A5F9-78A8B63FD7E8}" type="pres">
      <dgm:prSet presAssocID="{FF06119C-3EDC-4C66-B0DE-BA1740BFACE9}" presName="sp" presStyleCnt="0"/>
      <dgm:spPr/>
    </dgm:pt>
    <dgm:pt modelId="{9085083C-6C0B-4C47-AEB5-7630A04E78AE}" type="pres">
      <dgm:prSet presAssocID="{86C44019-D64D-4606-AB16-64721EFB5F3E}" presName="arrowAndChildren" presStyleCnt="0"/>
      <dgm:spPr/>
    </dgm:pt>
    <dgm:pt modelId="{44484878-A226-9548-8AC2-3969908EFE19}" type="pres">
      <dgm:prSet presAssocID="{86C44019-D64D-4606-AB16-64721EFB5F3E}" presName="parentTextArrow" presStyleLbl="node1" presStyleIdx="2" presStyleCnt="3"/>
      <dgm:spPr/>
    </dgm:pt>
  </dgm:ptLst>
  <dgm:cxnLst>
    <dgm:cxn modelId="{D365BD13-0656-4809-B44A-008FFB67FD6A}" srcId="{41A7EDA1-8093-4E61-9E27-2C2F4C25817D}" destId="{9303E677-FB93-4031-87A7-A4D8901E6F41}" srcOrd="2" destOrd="0" parTransId="{204CE51B-261D-4F47-B174-7E02E5CDEA49}" sibTransId="{BC344DF3-5AAC-4B3D-A3A6-C4471279589A}"/>
    <dgm:cxn modelId="{3CA36C22-883A-43EB-BCA7-B3AD4A5FE3C0}" srcId="{41A7EDA1-8093-4E61-9E27-2C2F4C25817D}" destId="{B75CF282-CCFC-4090-A4E7-6A865A747055}" srcOrd="1" destOrd="0" parTransId="{23CAA7CC-7734-42CC-A13A-2C7360BC0F38}" sibTransId="{26010B82-CF4D-4F3F-A5F1-9C934391B61F}"/>
    <dgm:cxn modelId="{5C89B94D-C627-1F45-8EDB-4D2B7F7C0035}" type="presOf" srcId="{9303E677-FB93-4031-87A7-A4D8901E6F41}" destId="{84CAEDAD-ED7D-EA45-A8D8-1CAB097D1CF3}" srcOrd="0" destOrd="0" presId="urn:microsoft.com/office/officeart/2005/8/layout/process4"/>
    <dgm:cxn modelId="{40430C70-4D05-DB44-867E-606513E13EC0}" type="presOf" srcId="{86C44019-D64D-4606-AB16-64721EFB5F3E}" destId="{44484878-A226-9548-8AC2-3969908EFE19}" srcOrd="0" destOrd="0" presId="urn:microsoft.com/office/officeart/2005/8/layout/process4"/>
    <dgm:cxn modelId="{D8E1AA88-515B-2640-903F-D57306EDA8DB}" type="presOf" srcId="{B75CF282-CCFC-4090-A4E7-6A865A747055}" destId="{38A825EC-CAA9-6744-AEB3-F7F57238E7BD}" srcOrd="0" destOrd="0" presId="urn:microsoft.com/office/officeart/2005/8/layout/process4"/>
    <dgm:cxn modelId="{FE48C5C4-2354-4062-9898-7CE654CF4676}" srcId="{41A7EDA1-8093-4E61-9E27-2C2F4C25817D}" destId="{86C44019-D64D-4606-AB16-64721EFB5F3E}" srcOrd="0" destOrd="0" parTransId="{1F54CCBE-586B-4296-971D-5F2E0B723F1D}" sibTransId="{FF06119C-3EDC-4C66-B0DE-BA1740BFACE9}"/>
    <dgm:cxn modelId="{564C79F3-2153-6C40-ACBF-E2A2910BDF6C}" type="presOf" srcId="{41A7EDA1-8093-4E61-9E27-2C2F4C25817D}" destId="{14FF1079-3386-0648-B1E9-F35EBF4E8398}" srcOrd="0" destOrd="0" presId="urn:microsoft.com/office/officeart/2005/8/layout/process4"/>
    <dgm:cxn modelId="{0DC3A4A6-2230-B54F-A23C-81F747072E48}" type="presParOf" srcId="{14FF1079-3386-0648-B1E9-F35EBF4E8398}" destId="{31D448B5-B802-EB41-9993-A5F8C9330747}" srcOrd="0" destOrd="0" presId="urn:microsoft.com/office/officeart/2005/8/layout/process4"/>
    <dgm:cxn modelId="{F89FA140-C433-944B-9ACF-B7BFD3E02563}" type="presParOf" srcId="{31D448B5-B802-EB41-9993-A5F8C9330747}" destId="{84CAEDAD-ED7D-EA45-A8D8-1CAB097D1CF3}" srcOrd="0" destOrd="0" presId="urn:microsoft.com/office/officeart/2005/8/layout/process4"/>
    <dgm:cxn modelId="{B639154B-3B68-7945-9380-0706854CA1B3}" type="presParOf" srcId="{14FF1079-3386-0648-B1E9-F35EBF4E8398}" destId="{1EFF3B8A-5588-C545-B8D3-A801D3B5913C}" srcOrd="1" destOrd="0" presId="urn:microsoft.com/office/officeart/2005/8/layout/process4"/>
    <dgm:cxn modelId="{C32CDEA0-18F6-0E44-9D69-C9E4AC92BAB4}" type="presParOf" srcId="{14FF1079-3386-0648-B1E9-F35EBF4E8398}" destId="{13F11717-3A75-5F43-8AF3-5D08CBC9399B}" srcOrd="2" destOrd="0" presId="urn:microsoft.com/office/officeart/2005/8/layout/process4"/>
    <dgm:cxn modelId="{1E5FCCB7-3F86-2742-89D5-8B1A762E8FAC}" type="presParOf" srcId="{13F11717-3A75-5F43-8AF3-5D08CBC9399B}" destId="{38A825EC-CAA9-6744-AEB3-F7F57238E7BD}" srcOrd="0" destOrd="0" presId="urn:microsoft.com/office/officeart/2005/8/layout/process4"/>
    <dgm:cxn modelId="{FC9C855E-24DC-5347-9142-01610EA7A649}" type="presParOf" srcId="{14FF1079-3386-0648-B1E9-F35EBF4E8398}" destId="{75398B98-CD25-3B49-A5F9-78A8B63FD7E8}" srcOrd="3" destOrd="0" presId="urn:microsoft.com/office/officeart/2005/8/layout/process4"/>
    <dgm:cxn modelId="{01134277-E350-F147-AE51-41D61F493A5B}" type="presParOf" srcId="{14FF1079-3386-0648-B1E9-F35EBF4E8398}" destId="{9085083C-6C0B-4C47-AEB5-7630A04E78AE}" srcOrd="4" destOrd="0" presId="urn:microsoft.com/office/officeart/2005/8/layout/process4"/>
    <dgm:cxn modelId="{814D4E00-6DD7-0844-9746-C63D5E46688E}" type="presParOf" srcId="{9085083C-6C0B-4C47-AEB5-7630A04E78AE}" destId="{44484878-A226-9548-8AC2-3969908EFE1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AEDAD-ED7D-EA45-A8D8-1CAB097D1CF3}">
      <dsp:nvSpPr>
        <dsp:cNvPr id="0" name=""/>
        <dsp:cNvSpPr/>
      </dsp:nvSpPr>
      <dsp:spPr>
        <a:xfrm>
          <a:off x="0" y="3748200"/>
          <a:ext cx="5918184" cy="123024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Во время проведения Олимпиады тренеры команд приняли участие в тренинге на тему «Актуальные психологические проблемы подготовки юристов». Лектор тренинга -  Намазбаева Жамиля Идрисовна , доктор психологических наук, профессор. После окончания тренинга, всем участникам были вручены сертификаты о прохождении тренинга.</a:t>
          </a:r>
          <a:r>
            <a:rPr lang="ru-KZ" sz="1400" kern="1200"/>
            <a:t> </a:t>
          </a:r>
          <a:endParaRPr lang="en-US" sz="1400" kern="1200"/>
        </a:p>
      </dsp:txBody>
      <dsp:txXfrm>
        <a:off x="0" y="3748200"/>
        <a:ext cx="5918184" cy="1230243"/>
      </dsp:txXfrm>
    </dsp:sp>
    <dsp:sp modelId="{38A825EC-CAA9-6744-AEB3-F7F57238E7BD}">
      <dsp:nvSpPr>
        <dsp:cNvPr id="0" name=""/>
        <dsp:cNvSpPr/>
      </dsp:nvSpPr>
      <dsp:spPr>
        <a:xfrm rot="10800000">
          <a:off x="0" y="1874540"/>
          <a:ext cx="5918184" cy="189211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В ходе подготовки к Олимпиаде преподавателями ВШП «Әділет» была подготовлена книжка-вопросник на двух языках (казахском и русском), содержащая 24 ситуационных кейса с тестовыми вопросами.</a:t>
          </a:r>
          <a:endParaRPr lang="en-US" sz="1400" kern="1200"/>
        </a:p>
      </dsp:txBody>
      <dsp:txXfrm rot="10800000">
        <a:off x="0" y="1874540"/>
        <a:ext cx="5918184" cy="1229438"/>
      </dsp:txXfrm>
    </dsp:sp>
    <dsp:sp modelId="{44484878-A226-9548-8AC2-3969908EFE19}">
      <dsp:nvSpPr>
        <dsp:cNvPr id="0" name=""/>
        <dsp:cNvSpPr/>
      </dsp:nvSpPr>
      <dsp:spPr>
        <a:xfrm rot="10800000">
          <a:off x="0" y="880"/>
          <a:ext cx="5918184" cy="189211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22 апреля 2023 года в </a:t>
          </a:r>
          <a:r>
            <a:rPr lang="en-US" sz="1400" kern="1200"/>
            <a:t>Caspian University </a:t>
          </a:r>
          <a:r>
            <a:rPr lang="ru-RU" sz="1400" kern="1200"/>
            <a:t>прошла Республиканская предметная олимпиада по Юриспруденции среди обучающихся высших учебных заведений РК (далее – Олимпиада). Олимпиада проводилась с целью выявления и развития особых профессиональных способностей будущих специалистов.</a:t>
          </a:r>
          <a:endParaRPr lang="en-US" sz="1400" kern="1200"/>
        </a:p>
      </dsp:txBody>
      <dsp:txXfrm rot="10800000">
        <a:off x="0" y="880"/>
        <a:ext cx="5918184" cy="1229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59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59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78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92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7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8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15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0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0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0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21DBB-2F12-4659-9DE6-EEA2E8E9D229}" type="datetimeFigureOut">
              <a:rPr lang="ru-RU" smtClean="0"/>
              <a:pPr/>
              <a:t>16.06.2023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36BE0-DF38-4E22-BD46-883253A123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45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390771" y="1"/>
            <a:ext cx="6632154" cy="6416298"/>
          </a:xfrm>
          <a:prstGeom prst="ellipse">
            <a:avLst/>
          </a:prstGeom>
          <a:solidFill>
            <a:srgbClr val="FB38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502" y="1153722"/>
            <a:ext cx="1774144" cy="259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01074" y="4830520"/>
            <a:ext cx="2921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050010, г. Алматы, пр.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Достык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85А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Тел.: +7 |727| 3231009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e-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mail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: 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</a:rPr>
              <a:t>cu@cu.edu.kz</a:t>
            </a:r>
            <a:r>
              <a:rPr lang="kk-KZ" sz="1200" dirty="0">
                <a:solidFill>
                  <a:srgbClr val="727174"/>
                </a:solidFill>
                <a:latin typeface="PT Sans" panose="020B0503020203020204" pitchFamily="34" charset="0"/>
              </a:rPr>
              <a:t>;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www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cu.edu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kz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2162924" y="1865885"/>
            <a:ext cx="33614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5400" dirty="0">
                <a:solidFill>
                  <a:schemeClr val="bg1"/>
                </a:solidFill>
                <a:latin typeface="Niagara Solid" panose="04020502070702020202" pitchFamily="82" charset="0"/>
              </a:rPr>
              <a:t>Caspian University</a:t>
            </a:r>
            <a:endParaRPr lang="ru-RU" altLang="ru-RU" sz="5400" dirty="0">
              <a:latin typeface="PT Sans Bold" panose="020B0703020203020204" pitchFamily="34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749896" y="3483449"/>
            <a:ext cx="6187509" cy="2011263"/>
          </a:xfrm>
        </p:spPr>
        <p:txBody>
          <a:bodyPr rtlCol="0"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Мороз Светлана Павловна </a:t>
            </a:r>
            <a:b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Итоги республиканской предметной олимпиады</a:t>
            </a:r>
            <a:br>
              <a:rPr lang="ru-RU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br>
              <a:rPr lang="ru-RU" sz="2400" dirty="0"/>
            </a:br>
            <a:endParaRPr lang="ru-RU" sz="2400" spc="300" dirty="0">
              <a:solidFill>
                <a:srgbClr val="E35C3D"/>
              </a:solidFill>
              <a:latin typeface="PT Sans Bold" panose="020B0703020203020204" pitchFamily="34" charset="0"/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3350036" y="4863221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573" y="4340225"/>
            <a:ext cx="26600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48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ru-RU" sz="3700" b="1">
                <a:effectLst/>
                <a:ea typeface="Calibri" panose="020F0502020204030204" pitchFamily="34" charset="0"/>
              </a:rPr>
              <a:t>Республиканская предметная олимпиада по Юриспруденции среди обучающихся высших учебных заведений РК</a:t>
            </a:r>
            <a:endParaRPr lang="ru-RU" sz="3700" b="1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Объект 8">
            <a:extLst>
              <a:ext uri="{FF2B5EF4-FFF2-40B4-BE49-F238E27FC236}">
                <a16:creationId xmlns:a16="http://schemas.microsoft.com/office/drawing/2014/main" id="{BF4422FD-A3EE-DAB0-45BE-3B3A87F6F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016348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8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696" y="1412488"/>
            <a:ext cx="3194694" cy="4363844"/>
          </a:xfrm>
        </p:spPr>
        <p:txBody>
          <a:bodyPr anchor="t">
            <a:normAutofit/>
          </a:bodyPr>
          <a:lstStyle/>
          <a:p>
            <a:r>
              <a:rPr lang="ru-RU" sz="3700" b="1" dirty="0">
                <a:solidFill>
                  <a:srgbClr val="FFFFFF"/>
                </a:solidFill>
              </a:rPr>
              <a:t>Участники – команды 20 казахстанских вузов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D8E9C1-1F33-5C4C-A74B-0B5682ADA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393538"/>
            <a:ext cx="3427283" cy="646446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 Туран 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Атырауский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университет им. Х.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Досмухамедова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Тұран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-Астана 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НАО «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Жетысуский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университет имени Ильяса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Жансугурова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Карагандинский университет им.</a:t>
            </a:r>
            <a:r>
              <a:rPr lang="ru-RU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Е.А.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Букетова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КазНПУ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им. Абая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 Сулейман Демирель 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Кокшетауский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университет имени Абая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Мырзахметова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Евразийский гуманитарный институт им. А.К.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Кусайнова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Западно-Казахстанский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инновационно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-технологический университет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Коркыт-Ата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Университет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sz="2000" dirty="0"/>
          </a:p>
        </p:txBody>
      </p:sp>
      <p:cxnSp>
        <p:nvCxnSpPr>
          <p:cNvPr id="21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бъект 4">
            <a:extLst>
              <a:ext uri="{FF2B5EF4-FFF2-40B4-BE49-F238E27FC236}">
                <a16:creationId xmlns:a16="http://schemas.microsoft.com/office/drawing/2014/main" id="{A5FC1841-93C7-5D44-B4CE-B174389A3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370390"/>
            <a:ext cx="3197701" cy="646446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Алматы Менеджмент Университет</a:t>
            </a:r>
            <a:endParaRPr lang="ru-KZ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Евразийский Технологический университет</a:t>
            </a:r>
            <a:endParaRPr lang="ru-KZ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Евразийская юридическая академия им. Д.А. </a:t>
            </a:r>
            <a:r>
              <a:rPr lang="ru-RU" sz="17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Кунаева</a:t>
            </a:r>
            <a:endParaRPr lang="ru-KZ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Казахстанский университет им. М. </a:t>
            </a:r>
            <a:r>
              <a:rPr lang="ru-RU" sz="17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Козыбаева</a:t>
            </a:r>
            <a:endParaRPr lang="ru-KZ" sz="17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4622800" algn="l"/>
                <a:tab pos="4978400" algn="l"/>
                <a:tab pos="5334000" algn="l"/>
                <a:tab pos="5689600" algn="l"/>
                <a:tab pos="6045200" algn="l"/>
              </a:tabLst>
            </a:pPr>
            <a:r>
              <a:rPr lang="ru-RU" sz="1700" dirty="0" err="1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Alikhan</a:t>
            </a:r>
            <a:r>
              <a:rPr lang="ru-RU" sz="1700" dirty="0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Bokeikhan</a:t>
            </a:r>
            <a:r>
              <a:rPr lang="ru-RU" sz="1700" dirty="0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University</a:t>
            </a:r>
            <a:endParaRPr lang="ru-KZ" sz="1700" dirty="0">
              <a:solidFill>
                <a:srgbClr val="000000"/>
              </a:solidFill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4622800" algn="l"/>
                <a:tab pos="4978400" algn="l"/>
                <a:tab pos="5334000" algn="l"/>
                <a:tab pos="5689600" algn="l"/>
                <a:tab pos="6045200" algn="l"/>
              </a:tabLst>
            </a:pPr>
            <a:r>
              <a:rPr lang="ru-RU" sz="1700" dirty="0" err="1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Кокшетауский</a:t>
            </a:r>
            <a:r>
              <a:rPr lang="ru-RU" sz="1700" dirty="0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 университет им. Ш. </a:t>
            </a:r>
            <a:r>
              <a:rPr lang="ru-RU" sz="1700" dirty="0" err="1">
                <a:solidFill>
                  <a:srgbClr val="000000"/>
                </a:solidFill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Уалиханова</a:t>
            </a:r>
            <a:endParaRPr lang="ru-KZ" sz="1700" dirty="0">
              <a:solidFill>
                <a:srgbClr val="000000"/>
              </a:solidFill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4622800" algn="l"/>
                <a:tab pos="4978400" algn="l"/>
                <a:tab pos="5334000" algn="l"/>
                <a:tab pos="5689600" algn="l"/>
                <a:tab pos="6045200" algn="l"/>
              </a:tabLst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имени Л.Н. Гумилева </a:t>
            </a:r>
            <a:endParaRPr lang="ru-KZ" sz="1700" dirty="0">
              <a:solidFill>
                <a:srgbClr val="000000"/>
              </a:solidFill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4622800" algn="l"/>
                <a:tab pos="4978400" algn="l"/>
                <a:tab pos="5334000" algn="l"/>
                <a:tab pos="5689600" algn="l"/>
                <a:tab pos="6045200" algn="l"/>
              </a:tabLst>
            </a:pP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НАО «Университет </a:t>
            </a:r>
            <a:r>
              <a:rPr lang="ru-RU" sz="17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Нархоз</a:t>
            </a:r>
            <a:r>
              <a:rPr lang="ru-RU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KZ" sz="1700" dirty="0">
              <a:solidFill>
                <a:srgbClr val="000000"/>
              </a:solidFill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ru-RU" sz="1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Западно-Казахстанский университет имени М. </a:t>
            </a:r>
            <a:r>
              <a:rPr lang="ru-RU" sz="17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Утемисова</a:t>
            </a:r>
            <a:r>
              <a:rPr lang="ru-KZ" sz="1700" dirty="0">
                <a:effectLst/>
              </a:rPr>
              <a:t> </a:t>
            </a:r>
            <a:endParaRPr lang="ru-KZ" sz="1700" dirty="0"/>
          </a:p>
        </p:txBody>
      </p:sp>
    </p:spTree>
    <p:extLst>
      <p:ext uri="{BB962C8B-B14F-4D97-AF65-F5344CB8AC3E}">
        <p14:creationId xmlns:p14="http://schemas.microsoft.com/office/powerpoint/2010/main" val="107963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F1126-AC75-564E-8374-9E5942F36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ru-RU" b="1" i="0" u="none" strike="noStrike">
                <a:solidFill>
                  <a:srgbClr val="FFFFFF"/>
                </a:solidFill>
                <a:effectLst/>
              </a:rPr>
              <a:t>Порядок </a:t>
            </a:r>
            <a:r>
              <a:rPr lang="ru-RU" b="1">
                <a:solidFill>
                  <a:srgbClr val="FFFFFF"/>
                </a:solidFill>
              </a:rPr>
              <a:t>проведения Олимпиады</a:t>
            </a:r>
            <a:endParaRPr lang="ru-KZ" b="1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2DD4CF-8678-2E4A-8801-7814C7FA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79"/>
            <a:ext cx="5257799" cy="5163231"/>
          </a:xfrm>
        </p:spPr>
        <p:txBody>
          <a:bodyPr anchor="t"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800" dirty="0">
                <a:effectLst/>
                <a:ea typeface="Times New Roman" panose="02020603050405020304" pitchFamily="18" charset="0"/>
              </a:rPr>
              <a:t>Олимпиада проводилась в два тура.</a:t>
            </a:r>
            <a:r>
              <a:rPr lang="ru-RU" sz="1800" dirty="0">
                <a:effectLst/>
                <a:ea typeface="Calibri" panose="020F0502020204030204" pitchFamily="34" charset="0"/>
              </a:rPr>
              <a:t> Первый тур Олимпиады проводился в тестовой форме путем решения ситуационных кейсов по уголовному праву и уголовному процессу. Во втором туре Олимпиады студенты решали ситуационные кейсы по гражданскому праву и гражданскому процессу</a:t>
            </a:r>
            <a:r>
              <a:rPr lang="ru-KZ" sz="1800" dirty="0">
                <a:ea typeface="Calibri" panose="020F0502020204030204" pitchFamily="34" charset="0"/>
              </a:rPr>
              <a:t>.</a:t>
            </a:r>
            <a:endParaRPr lang="ru-RU" sz="1800" b="0" i="0" u="none" strike="noStrike" dirty="0">
              <a:effectLst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800" dirty="0">
                <a:effectLst/>
                <a:ea typeface="Calibri" panose="020F0502020204030204" pitchFamily="34" charset="0"/>
              </a:rPr>
              <a:t>Задания каждого участника оценивались индивидуально. После окончания двух туров состоялась торжественное награждение победителей и вручение сертификатов участия всем участникам Олимпиады.</a:t>
            </a:r>
            <a:r>
              <a:rPr lang="ru-KZ" sz="1800" dirty="0">
                <a:effectLst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KZ" sz="1800" dirty="0"/>
              <a:t>В состав Судейской комиссии вошли профессора ВШП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ea typeface="Times New Roman" panose="02020603050405020304" pitchFamily="18" charset="0"/>
              </a:rPr>
              <a:t>Әділет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», зарубежные ученые, практикующие юристы.</a:t>
            </a:r>
            <a:endParaRPr lang="ru-KZ" sz="1800" dirty="0">
              <a:effectLst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800" dirty="0">
                <a:effectLst/>
                <a:ea typeface="Calibri" panose="020F0502020204030204" pitchFamily="34" charset="0"/>
              </a:rPr>
              <a:t>Судейской комиссией Олимпиады было рекомендовано к награждению призовыми местами шесть студентов, набравших наибольшее количество баллов</a:t>
            </a:r>
            <a:r>
              <a:rPr lang="ru-KZ" sz="1800" dirty="0">
                <a:ea typeface="Calibri" panose="020F0502020204030204" pitchFamily="34" charset="0"/>
              </a:rPr>
              <a:t>.</a:t>
            </a:r>
            <a:endParaRPr lang="ru-KZ" sz="18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00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A33FD3-8064-C54B-82F4-DDA6E923C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KZ">
                <a:solidFill>
                  <a:srgbClr val="FFFFFF"/>
                </a:solidFill>
              </a:rPr>
              <a:t>Итоги Олимпиады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7A5B17-DD67-C14F-A7F9-8EC290A1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Победителем Олимпиады стал </a:t>
            </a:r>
            <a:r>
              <a:rPr lang="ru-RU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Суюмагамбетов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Данияр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студент Университета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Туран-Астана. Награжден дипломом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степени и ему был вручен кубок победителя.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Дипломом II степени награждена </a:t>
            </a:r>
            <a:r>
              <a:rPr lang="ru-RU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Бисолтан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Айсұлу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студентка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Карагандинского государственного университета им. Е.А.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Букетова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Дипломом II степени награждена </a:t>
            </a:r>
            <a:r>
              <a:rPr lang="ru-RU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Шалова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Айым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студентка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Карагандинского государственного университета им. Е.А.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Букетова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Дипломом II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степени награжден </a:t>
            </a:r>
            <a:r>
              <a:rPr lang="ru-RU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Ахметжан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Мадияр</a:t>
            </a:r>
            <a:r>
              <a:rPr lang="ru-RU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студент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Карагандинского государственного университета им. Е.А.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Букетова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800"/>
              </a:spcAft>
            </a:pPr>
            <a:r>
              <a:rPr lang="ru-RU" sz="1800" dirty="0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Дипломом II</a:t>
            </a:r>
            <a:r>
              <a:rPr lang="en-US" sz="1800" dirty="0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 степени награждена </a:t>
            </a:r>
            <a:r>
              <a:rPr lang="ru-RU" sz="1800" b="1" dirty="0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Алтаева </a:t>
            </a:r>
            <a:r>
              <a:rPr lang="ru-RU" sz="1800" b="1" dirty="0" err="1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Аружан</a:t>
            </a:r>
            <a:r>
              <a:rPr lang="ru-RU" sz="1800" b="1" dirty="0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,</a:t>
            </a:r>
            <a:r>
              <a:rPr lang="ru-RU" sz="1800" dirty="0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 студентка </a:t>
            </a:r>
            <a:r>
              <a:rPr lang="ru-RU" sz="1800" dirty="0" err="1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Кокшетауского</a:t>
            </a:r>
            <a:r>
              <a:rPr lang="ru-RU" sz="1800" dirty="0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 университета им. Ш. </a:t>
            </a:r>
            <a:r>
              <a:rPr lang="ru-RU" sz="1800" dirty="0" err="1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Уалиханова</a:t>
            </a:r>
            <a:r>
              <a:rPr lang="ru-RU" sz="1800" dirty="0">
                <a:effectLst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Дипломом II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степени награждена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Заманбекова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Кымбат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студентка 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НАО «Университет </a:t>
            </a:r>
            <a:r>
              <a:rPr lang="ru-RU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Нархоз</a:t>
            </a:r>
            <a:r>
              <a:rPr lang="ru-RU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KZ" sz="1800" dirty="0"/>
          </a:p>
        </p:txBody>
      </p:sp>
    </p:spTree>
    <p:extLst>
      <p:ext uri="{BB962C8B-B14F-4D97-AF65-F5344CB8AC3E}">
        <p14:creationId xmlns:p14="http://schemas.microsoft.com/office/powerpoint/2010/main" val="220815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4D06F-922B-1A41-B417-05E18A63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ru-KZ" sz="3700" b="1">
                <a:solidFill>
                  <a:srgbClr val="FFFFFF"/>
                </a:solidFill>
              </a:rPr>
              <a:t>Рекомендации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48874D-D091-3A47-8D3C-8A7D3C5C1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5857712"/>
          </a:xfrm>
        </p:spPr>
        <p:txBody>
          <a:bodyPr anchor="t"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KZ" sz="2400" dirty="0"/>
              <a:t>Упорядочить взаимоотношения с МНиВО РК:</a:t>
            </a:r>
          </a:p>
          <a:p>
            <a:pPr algn="just"/>
            <a:r>
              <a:rPr lang="ru-KZ" sz="2400" dirty="0"/>
              <a:t> Олимпиада проводится под эгидой министерства, но никакой помощи или содействия с его стороны для </a:t>
            </a:r>
            <a:r>
              <a:rPr lang="ru-KZ" sz="2400"/>
              <a:t>вуза-организатора нет;</a:t>
            </a:r>
            <a:endParaRPr lang="ru-KZ" sz="2400" dirty="0"/>
          </a:p>
          <a:p>
            <a:pPr algn="just"/>
            <a:r>
              <a:rPr lang="ru-KZ" sz="2400" dirty="0"/>
              <a:t> дипломы готовит и распечатывает организатор, отправляет в Астану, заносит на подпись к вице-министру, который подписывал эти дипломы в прошлом году, но их не принимают, потому что в этом году дипломы должен подписывать другой, но кто, не ясно, контактные телефоны не отвечают, в результате почти 2 месяца дипломы победителей не подписаны;</a:t>
            </a:r>
          </a:p>
          <a:p>
            <a:pPr marL="0" indent="0" algn="just">
              <a:buNone/>
            </a:pPr>
            <a:r>
              <a:rPr lang="ru-KZ" sz="2400" dirty="0"/>
              <a:t>60 вузов занимаются подготовкой юристов, но в олимпиаде принимает участие только треть из них – следует пересмотреть формат олимпиады, который бы позволил увеличить число участников.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3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434068" y="37129"/>
            <a:ext cx="6632154" cy="6416298"/>
          </a:xfrm>
          <a:prstGeom prst="ellipse">
            <a:avLst/>
          </a:prstGeom>
          <a:solidFill>
            <a:srgbClr val="FB38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502" y="1153722"/>
            <a:ext cx="1774144" cy="259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01074" y="4830520"/>
            <a:ext cx="2921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050010, г. Алматы, пр.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Достык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, 85А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Тел.: +7 |727| 3231009;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e-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mail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: 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</a:rPr>
              <a:t>cu@cu.edu.kz</a:t>
            </a:r>
            <a:r>
              <a:rPr lang="kk-KZ" sz="1200" dirty="0">
                <a:solidFill>
                  <a:srgbClr val="727174"/>
                </a:solidFill>
                <a:latin typeface="PT Sans" panose="020B0503020203020204" pitchFamily="34" charset="0"/>
              </a:rPr>
              <a:t>;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 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www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en-US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cu.edu</a:t>
            </a:r>
            <a:r>
              <a:rPr lang="ru-RU" sz="1200" dirty="0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.</a:t>
            </a:r>
            <a:r>
              <a:rPr lang="ru-RU" sz="1200" dirty="0" err="1">
                <a:solidFill>
                  <a:srgbClr val="727174"/>
                </a:solidFill>
                <a:latin typeface="PT Sans" panose="020B0503020203020204" pitchFamily="34" charset="0"/>
                <a:cs typeface="+mn-cs"/>
              </a:rPr>
              <a:t>kz</a:t>
            </a:r>
            <a:endParaRPr lang="ru-RU" sz="1200" dirty="0">
              <a:solidFill>
                <a:srgbClr val="727174"/>
              </a:solidFill>
              <a:latin typeface="PT Sans" panose="020B0503020203020204" pitchFamily="34" charset="0"/>
              <a:cs typeface="+mn-cs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2162924" y="1865885"/>
            <a:ext cx="33614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ru-RU" sz="5400" dirty="0">
                <a:solidFill>
                  <a:schemeClr val="bg1"/>
                </a:solidFill>
                <a:latin typeface="Niagara Solid" panose="04020502070702020202" pitchFamily="82" charset="0"/>
              </a:rPr>
              <a:t>Caspian University</a:t>
            </a:r>
            <a:endParaRPr lang="ru-RU" altLang="ru-RU" sz="5400" dirty="0">
              <a:latin typeface="PT Sans Bold" panose="020B0703020203020204" pitchFamily="34" charset="0"/>
            </a:endParaRPr>
          </a:p>
        </p:txBody>
      </p: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3350036" y="4863221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749896" y="3197012"/>
            <a:ext cx="6187509" cy="1666210"/>
          </a:xfrm>
        </p:spPr>
        <p:txBody>
          <a:bodyPr rtlCol="0"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БЛАГОДАРЮ ЗА ВНИМАНИЕ!</a:t>
            </a:r>
            <a:br>
              <a:rPr lang="ru-RU" sz="4400" dirty="0"/>
            </a:br>
            <a:r>
              <a:rPr lang="ru-RU" sz="4400" b="1" dirty="0">
                <a:solidFill>
                  <a:schemeClr val="bg1"/>
                </a:solidFill>
              </a:rPr>
              <a:t> </a:t>
            </a:r>
            <a:br>
              <a:rPr lang="ru-RU" sz="4400" dirty="0">
                <a:solidFill>
                  <a:schemeClr val="bg1"/>
                </a:solidFill>
              </a:rPr>
            </a:br>
            <a:endParaRPr lang="ru-RU" sz="3200" spc="300" dirty="0">
              <a:solidFill>
                <a:srgbClr val="E35C3D"/>
              </a:solidFill>
              <a:latin typeface="PT Sans Bold" panose="020B0703020203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36257" y="3245278"/>
            <a:ext cx="40147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836257" y="3993322"/>
            <a:ext cx="40147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573" y="4340225"/>
            <a:ext cx="26600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008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659</Words>
  <Application>Microsoft Macintosh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Niagara Solid</vt:lpstr>
      <vt:lpstr>PT Sans</vt:lpstr>
      <vt:lpstr>PT Sans Bold</vt:lpstr>
      <vt:lpstr>Times New Roman</vt:lpstr>
      <vt:lpstr>Wingdings</vt:lpstr>
      <vt:lpstr>Тема Office</vt:lpstr>
      <vt:lpstr>Мороз Светлана Павловна   Итоги республиканской предметной олимпиады  </vt:lpstr>
      <vt:lpstr>Республиканская предметная олимпиада по Юриспруденции среди обучающихся высших учебных заведений РК</vt:lpstr>
      <vt:lpstr>Участники – команды 20 казахстанских вузов</vt:lpstr>
      <vt:lpstr>Порядок проведения Олимпиады</vt:lpstr>
      <vt:lpstr>Итоги Олимпиады</vt:lpstr>
      <vt:lpstr>Рекомендации</vt:lpstr>
      <vt:lpstr>БЛАГОДАРЮ ЗА ВНИМАНИЕ!  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Svetlana Moroz</cp:lastModifiedBy>
  <cp:revision>51</cp:revision>
  <dcterms:created xsi:type="dcterms:W3CDTF">2021-04-15T06:38:58Z</dcterms:created>
  <dcterms:modified xsi:type="dcterms:W3CDTF">2023-06-16T05:26:39Z</dcterms:modified>
</cp:coreProperties>
</file>